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9"/>
  </p:notesMasterIdLst>
  <p:sldIdLst>
    <p:sldId id="256" r:id="rId2"/>
    <p:sldId id="262" r:id="rId3"/>
    <p:sldId id="257" r:id="rId4"/>
    <p:sldId id="258" r:id="rId5"/>
    <p:sldId id="259" r:id="rId6"/>
    <p:sldId id="260"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9B1AC4-2791-4D65-BBB2-9C7981BD3259}" type="datetimeFigureOut">
              <a:rPr lang="tr-TR" smtClean="0"/>
              <a:t>12.03.2023</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66CAD5-FD0B-4734-8951-F1195FC38119}" type="slidenum">
              <a:rPr lang="tr-TR" smtClean="0"/>
              <a:t>‹#›</a:t>
            </a:fld>
            <a:endParaRPr lang="tr-TR"/>
          </a:p>
        </p:txBody>
      </p:sp>
    </p:spTree>
    <p:extLst>
      <p:ext uri="{BB962C8B-B14F-4D97-AF65-F5344CB8AC3E}">
        <p14:creationId xmlns:p14="http://schemas.microsoft.com/office/powerpoint/2010/main" val="34231564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08758734-6560-4E7A-A778-E5856EE7C6B4}" type="datetimeFigureOut">
              <a:rPr lang="tr-TR" smtClean="0"/>
              <a:t>12.03.2023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BB91765-B7BF-471F-9A07-D6856F644837}" type="slidenum">
              <a:rPr lang="tr-TR" smtClean="0"/>
              <a:t>‹#›</a:t>
            </a:fld>
            <a:endParaRPr lang="tr-T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983171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08758734-6560-4E7A-A778-E5856EE7C6B4}" type="datetimeFigureOut">
              <a:rPr lang="tr-TR" smtClean="0"/>
              <a:t>12.03.2023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BB91765-B7BF-471F-9A07-D6856F644837}" type="slidenum">
              <a:rPr lang="tr-TR" smtClean="0"/>
              <a:t>‹#›</a:t>
            </a:fld>
            <a:endParaRPr lang="tr-TR"/>
          </a:p>
        </p:txBody>
      </p:sp>
    </p:spTree>
    <p:extLst>
      <p:ext uri="{BB962C8B-B14F-4D97-AF65-F5344CB8AC3E}">
        <p14:creationId xmlns:p14="http://schemas.microsoft.com/office/powerpoint/2010/main" val="1387934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08758734-6560-4E7A-A778-E5856EE7C6B4}" type="datetimeFigureOut">
              <a:rPr lang="tr-TR" smtClean="0"/>
              <a:t>12.03.2023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BB91765-B7BF-471F-9A07-D6856F644837}" type="slidenum">
              <a:rPr lang="tr-TR" smtClean="0"/>
              <a:t>‹#›</a:t>
            </a:fld>
            <a:endParaRPr lang="tr-TR"/>
          </a:p>
        </p:txBody>
      </p:sp>
    </p:spTree>
    <p:extLst>
      <p:ext uri="{BB962C8B-B14F-4D97-AF65-F5344CB8AC3E}">
        <p14:creationId xmlns:p14="http://schemas.microsoft.com/office/powerpoint/2010/main" val="27543720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08758734-6560-4E7A-A778-E5856EE7C6B4}" type="datetimeFigureOut">
              <a:rPr lang="tr-TR" smtClean="0"/>
              <a:t>12.03.2023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BB91765-B7BF-471F-9A07-D6856F644837}" type="slidenum">
              <a:rPr lang="tr-TR" smtClean="0"/>
              <a:t>‹#›</a:t>
            </a:fld>
            <a:endParaRPr lang="tr-T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522909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08758734-6560-4E7A-A778-E5856EE7C6B4}" type="datetimeFigureOut">
              <a:rPr lang="tr-TR" smtClean="0"/>
              <a:t>12.03.2023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BB91765-B7BF-471F-9A07-D6856F644837}" type="slidenum">
              <a:rPr lang="tr-TR" smtClean="0"/>
              <a:t>‹#›</a:t>
            </a:fld>
            <a:endParaRPr lang="tr-TR"/>
          </a:p>
        </p:txBody>
      </p:sp>
    </p:spTree>
    <p:extLst>
      <p:ext uri="{BB962C8B-B14F-4D97-AF65-F5344CB8AC3E}">
        <p14:creationId xmlns:p14="http://schemas.microsoft.com/office/powerpoint/2010/main" val="22391741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a:t>Asıl metin stillerini düzenlemek için tıklayın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08758734-6560-4E7A-A778-E5856EE7C6B4}" type="datetimeFigureOut">
              <a:rPr lang="tr-TR" smtClean="0"/>
              <a:t>12.03.2023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BB91765-B7BF-471F-9A07-D6856F644837}" type="slidenum">
              <a:rPr lang="tr-TR" smtClean="0"/>
              <a:t>‹#›</a:t>
            </a:fld>
            <a:endParaRPr lang="tr-T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248671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a:t>Asıl başlık stilini düzenlemek için tıklayın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a:t>Asıl metin stillerini düzenlemek için tıklayın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08758734-6560-4E7A-A778-E5856EE7C6B4}" type="datetimeFigureOut">
              <a:rPr lang="tr-TR" smtClean="0"/>
              <a:t>12.03.2023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BB91765-B7BF-471F-9A07-D6856F644837}" type="slidenum">
              <a:rPr lang="tr-TR" smtClean="0"/>
              <a:t>‹#›</a:t>
            </a:fld>
            <a:endParaRPr lang="tr-TR"/>
          </a:p>
        </p:txBody>
      </p:sp>
    </p:spTree>
    <p:extLst>
      <p:ext uri="{BB962C8B-B14F-4D97-AF65-F5344CB8AC3E}">
        <p14:creationId xmlns:p14="http://schemas.microsoft.com/office/powerpoint/2010/main" val="10283544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8758734-6560-4E7A-A778-E5856EE7C6B4}" type="datetimeFigureOut">
              <a:rPr lang="tr-TR" smtClean="0"/>
              <a:t>12.03.2023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BB91765-B7BF-471F-9A07-D6856F644837}" type="slidenum">
              <a:rPr lang="tr-TR" smtClean="0"/>
              <a:t>‹#›</a:t>
            </a:fld>
            <a:endParaRPr lang="tr-TR"/>
          </a:p>
        </p:txBody>
      </p:sp>
    </p:spTree>
    <p:extLst>
      <p:ext uri="{BB962C8B-B14F-4D97-AF65-F5344CB8AC3E}">
        <p14:creationId xmlns:p14="http://schemas.microsoft.com/office/powerpoint/2010/main" val="8569832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8758734-6560-4E7A-A778-E5856EE7C6B4}" type="datetimeFigureOut">
              <a:rPr lang="tr-TR" smtClean="0"/>
              <a:t>12.03.2023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BB91765-B7BF-471F-9A07-D6856F644837}" type="slidenum">
              <a:rPr lang="tr-TR" smtClean="0"/>
              <a:t>‹#›</a:t>
            </a:fld>
            <a:endParaRPr lang="tr-TR"/>
          </a:p>
        </p:txBody>
      </p:sp>
    </p:spTree>
    <p:extLst>
      <p:ext uri="{BB962C8B-B14F-4D97-AF65-F5344CB8AC3E}">
        <p14:creationId xmlns:p14="http://schemas.microsoft.com/office/powerpoint/2010/main" val="3400887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8758734-6560-4E7A-A778-E5856EE7C6B4}" type="datetimeFigureOut">
              <a:rPr lang="tr-TR" smtClean="0"/>
              <a:t>12.03.2023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BB91765-B7BF-471F-9A07-D6856F644837}" type="slidenum">
              <a:rPr lang="tr-TR" smtClean="0"/>
              <a:t>‹#›</a:t>
            </a:fld>
            <a:endParaRPr lang="tr-TR"/>
          </a:p>
        </p:txBody>
      </p:sp>
    </p:spTree>
    <p:extLst>
      <p:ext uri="{BB962C8B-B14F-4D97-AF65-F5344CB8AC3E}">
        <p14:creationId xmlns:p14="http://schemas.microsoft.com/office/powerpoint/2010/main" val="1455833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08758734-6560-4E7A-A778-E5856EE7C6B4}" type="datetimeFigureOut">
              <a:rPr lang="tr-TR" smtClean="0"/>
              <a:t>12.03.2023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BB91765-B7BF-471F-9A07-D6856F644837}" type="slidenum">
              <a:rPr lang="tr-TR" smtClean="0"/>
              <a:t>‹#›</a:t>
            </a:fld>
            <a:endParaRPr lang="tr-TR"/>
          </a:p>
        </p:txBody>
      </p:sp>
    </p:spTree>
    <p:extLst>
      <p:ext uri="{BB962C8B-B14F-4D97-AF65-F5344CB8AC3E}">
        <p14:creationId xmlns:p14="http://schemas.microsoft.com/office/powerpoint/2010/main" val="3629598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08758734-6560-4E7A-A778-E5856EE7C6B4}" type="datetimeFigureOut">
              <a:rPr lang="tr-TR" smtClean="0"/>
              <a:t>12.03.2023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BB91765-B7BF-471F-9A07-D6856F644837}" type="slidenum">
              <a:rPr lang="tr-TR" smtClean="0"/>
              <a:t>‹#›</a:t>
            </a:fld>
            <a:endParaRPr lang="tr-TR"/>
          </a:p>
        </p:txBody>
      </p:sp>
    </p:spTree>
    <p:extLst>
      <p:ext uri="{BB962C8B-B14F-4D97-AF65-F5344CB8AC3E}">
        <p14:creationId xmlns:p14="http://schemas.microsoft.com/office/powerpoint/2010/main" val="2162349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08758734-6560-4E7A-A778-E5856EE7C6B4}" type="datetimeFigureOut">
              <a:rPr lang="tr-TR" smtClean="0"/>
              <a:t>12.03.2023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BB91765-B7BF-471F-9A07-D6856F644837}" type="slidenum">
              <a:rPr lang="tr-TR" smtClean="0"/>
              <a:t>‹#›</a:t>
            </a:fld>
            <a:endParaRPr lang="tr-TR"/>
          </a:p>
        </p:txBody>
      </p:sp>
    </p:spTree>
    <p:extLst>
      <p:ext uri="{BB962C8B-B14F-4D97-AF65-F5344CB8AC3E}">
        <p14:creationId xmlns:p14="http://schemas.microsoft.com/office/powerpoint/2010/main" val="4077360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08758734-6560-4E7A-A778-E5856EE7C6B4}" type="datetimeFigureOut">
              <a:rPr lang="tr-TR" smtClean="0"/>
              <a:t>12.03.2023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BB91765-B7BF-471F-9A07-D6856F644837}" type="slidenum">
              <a:rPr lang="tr-TR" smtClean="0"/>
              <a:t>‹#›</a:t>
            </a:fld>
            <a:endParaRPr lang="tr-TR"/>
          </a:p>
        </p:txBody>
      </p:sp>
    </p:spTree>
    <p:extLst>
      <p:ext uri="{BB962C8B-B14F-4D97-AF65-F5344CB8AC3E}">
        <p14:creationId xmlns:p14="http://schemas.microsoft.com/office/powerpoint/2010/main" val="758587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758734-6560-4E7A-A778-E5856EE7C6B4}" type="datetimeFigureOut">
              <a:rPr lang="tr-TR" smtClean="0"/>
              <a:t>12.03.2023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BB91765-B7BF-471F-9A07-D6856F644837}" type="slidenum">
              <a:rPr lang="tr-TR" smtClean="0"/>
              <a:t>‹#›</a:t>
            </a:fld>
            <a:endParaRPr lang="tr-TR"/>
          </a:p>
        </p:txBody>
      </p:sp>
    </p:spTree>
    <p:extLst>
      <p:ext uri="{BB962C8B-B14F-4D97-AF65-F5344CB8AC3E}">
        <p14:creationId xmlns:p14="http://schemas.microsoft.com/office/powerpoint/2010/main" val="1285961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a:t>Asıl başlık stilini düzenlemek için tıklayın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08758734-6560-4E7A-A778-E5856EE7C6B4}" type="datetimeFigureOut">
              <a:rPr lang="tr-TR" smtClean="0"/>
              <a:t>12.03.2023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BB91765-B7BF-471F-9A07-D6856F644837}" type="slidenum">
              <a:rPr lang="tr-TR" smtClean="0"/>
              <a:t>‹#›</a:t>
            </a:fld>
            <a:endParaRPr lang="tr-TR"/>
          </a:p>
        </p:txBody>
      </p:sp>
    </p:spTree>
    <p:extLst>
      <p:ext uri="{BB962C8B-B14F-4D97-AF65-F5344CB8AC3E}">
        <p14:creationId xmlns:p14="http://schemas.microsoft.com/office/powerpoint/2010/main" val="2652947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a:t>Asıl başlık stilini düzenlemek için tıklayın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08758734-6560-4E7A-A778-E5856EE7C6B4}" type="datetimeFigureOut">
              <a:rPr lang="tr-TR" smtClean="0"/>
              <a:t>12.03.2023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BB91765-B7BF-471F-9A07-D6856F644837}" type="slidenum">
              <a:rPr lang="tr-TR" smtClean="0"/>
              <a:t>‹#›</a:t>
            </a:fld>
            <a:endParaRPr lang="tr-TR"/>
          </a:p>
        </p:txBody>
      </p:sp>
    </p:spTree>
    <p:extLst>
      <p:ext uri="{BB962C8B-B14F-4D97-AF65-F5344CB8AC3E}">
        <p14:creationId xmlns:p14="http://schemas.microsoft.com/office/powerpoint/2010/main" val="406200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srcRect/>
          <a:tile tx="0" ty="0" sx="100000" sy="100000" flip="none" algn="tl"/>
        </a:blip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08758734-6560-4E7A-A778-E5856EE7C6B4}" type="datetimeFigureOut">
              <a:rPr lang="tr-TR" smtClean="0"/>
              <a:t>12.03.2023</a:t>
            </a:fld>
            <a:endParaRPr lang="tr-T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5BB91765-B7BF-471F-9A07-D6856F644837}" type="slidenum">
              <a:rPr lang="tr-TR" smtClean="0"/>
              <a:t>‹#›</a:t>
            </a:fld>
            <a:endParaRPr lang="tr-TR"/>
          </a:p>
        </p:txBody>
      </p:sp>
    </p:spTree>
    <p:extLst>
      <p:ext uri="{BB962C8B-B14F-4D97-AF65-F5344CB8AC3E}">
        <p14:creationId xmlns:p14="http://schemas.microsoft.com/office/powerpoint/2010/main" val="132607911"/>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25F2998-0098-00B1-094F-4F8D8603BCFD}"/>
              </a:ext>
            </a:extLst>
          </p:cNvPr>
          <p:cNvSpPr>
            <a:spLocks noGrp="1"/>
          </p:cNvSpPr>
          <p:nvPr>
            <p:ph type="ctrTitle"/>
          </p:nvPr>
        </p:nvSpPr>
        <p:spPr>
          <a:xfrm>
            <a:off x="92767" y="871330"/>
            <a:ext cx="11502886" cy="4694584"/>
          </a:xfrm>
        </p:spPr>
        <p:txBody>
          <a:bodyPr>
            <a:normAutofit fontScale="90000"/>
          </a:bodyPr>
          <a:lstStyle/>
          <a:p>
            <a:pPr algn="ctr"/>
            <a:r>
              <a:rPr lang="tr-TR" sz="8900" b="1" i="0" dirty="0">
                <a:solidFill>
                  <a:schemeClr val="accent2">
                    <a:lumMod val="75000"/>
                  </a:schemeClr>
                </a:solidFill>
                <a:effectLst/>
                <a:latin typeface="Calibri" panose="020F0502020204030204" pitchFamily="34" charset="0"/>
                <a:cs typeface="Calibri" panose="020F0502020204030204" pitchFamily="34" charset="0"/>
              </a:rPr>
              <a:t>SINAV KAYGISI KONUSUNDA VELİLERE ÖNERİLER</a:t>
            </a:r>
            <a:br>
              <a:rPr lang="tr-TR" b="0" i="0" dirty="0">
                <a:solidFill>
                  <a:schemeClr val="bg1"/>
                </a:solidFill>
                <a:effectLst/>
                <a:latin typeface="Open Sans" panose="020B0606030504020204" pitchFamily="34" charset="0"/>
              </a:rPr>
            </a:br>
            <a:endParaRPr lang="tr-TR" dirty="0">
              <a:solidFill>
                <a:schemeClr val="bg1"/>
              </a:solidFill>
            </a:endParaRPr>
          </a:p>
        </p:txBody>
      </p:sp>
    </p:spTree>
    <p:extLst>
      <p:ext uri="{BB962C8B-B14F-4D97-AF65-F5344CB8AC3E}">
        <p14:creationId xmlns:p14="http://schemas.microsoft.com/office/powerpoint/2010/main" val="3744454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E0D2DF4-46F2-B36C-E4F7-B36F7E2410A3}"/>
              </a:ext>
            </a:extLst>
          </p:cNvPr>
          <p:cNvSpPr>
            <a:spLocks noGrp="1"/>
          </p:cNvSpPr>
          <p:nvPr>
            <p:ph type="title"/>
          </p:nvPr>
        </p:nvSpPr>
        <p:spPr>
          <a:xfrm>
            <a:off x="3451467" y="570947"/>
            <a:ext cx="6816518" cy="1507067"/>
          </a:xfrm>
        </p:spPr>
        <p:txBody>
          <a:bodyPr/>
          <a:lstStyle/>
          <a:p>
            <a:r>
              <a:rPr lang="tr-TR" b="1" dirty="0">
                <a:solidFill>
                  <a:schemeClr val="tx2">
                    <a:lumMod val="50000"/>
                  </a:schemeClr>
                </a:solidFill>
                <a:latin typeface="+mn-lt"/>
              </a:rPr>
              <a:t>Sınav Kaygısı nedir?</a:t>
            </a:r>
          </a:p>
        </p:txBody>
      </p:sp>
      <p:sp>
        <p:nvSpPr>
          <p:cNvPr id="3" name="İçerik Yer Tutucusu 2">
            <a:extLst>
              <a:ext uri="{FF2B5EF4-FFF2-40B4-BE49-F238E27FC236}">
                <a16:creationId xmlns:a16="http://schemas.microsoft.com/office/drawing/2014/main" id="{25FA5A1C-3B8B-2D07-484F-02C6C4959369}"/>
              </a:ext>
            </a:extLst>
          </p:cNvPr>
          <p:cNvSpPr>
            <a:spLocks noGrp="1"/>
          </p:cNvSpPr>
          <p:nvPr>
            <p:ph idx="1"/>
          </p:nvPr>
        </p:nvSpPr>
        <p:spPr>
          <a:xfrm>
            <a:off x="664334" y="2074701"/>
            <a:ext cx="10482470" cy="1333869"/>
          </a:xfrm>
        </p:spPr>
        <p:txBody>
          <a:bodyPr>
            <a:normAutofit/>
          </a:bodyPr>
          <a:lstStyle/>
          <a:p>
            <a:pPr algn="ctr">
              <a:buClr>
                <a:schemeClr val="bg1">
                  <a:lumMod val="50000"/>
                  <a:lumOff val="50000"/>
                </a:schemeClr>
              </a:buClr>
            </a:pPr>
            <a:r>
              <a:rPr lang="tr-TR" sz="3200" dirty="0">
                <a:solidFill>
                  <a:schemeClr val="bg1"/>
                </a:solidFill>
                <a:latin typeface="Open Sans" panose="020B0606030504020204" pitchFamily="34" charset="0"/>
              </a:rPr>
              <a:t>B</a:t>
            </a:r>
            <a:r>
              <a:rPr lang="tr-TR" sz="3200" b="0" i="0" dirty="0">
                <a:solidFill>
                  <a:schemeClr val="bg1"/>
                </a:solidFill>
                <a:effectLst/>
                <a:latin typeface="Open Sans" panose="020B0606030504020204" pitchFamily="34" charset="0"/>
              </a:rPr>
              <a:t>ireyin sınav sırasında performansını olumsuz yönde etkileyen yoğun duygu durumudur.</a:t>
            </a:r>
            <a:endParaRPr lang="tr-TR" sz="3200" dirty="0">
              <a:solidFill>
                <a:schemeClr val="bg1"/>
              </a:solidFill>
            </a:endParaRPr>
          </a:p>
        </p:txBody>
      </p:sp>
    </p:spTree>
    <p:extLst>
      <p:ext uri="{BB962C8B-B14F-4D97-AF65-F5344CB8AC3E}">
        <p14:creationId xmlns:p14="http://schemas.microsoft.com/office/powerpoint/2010/main" val="1044392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E0D2DF4-46F2-B36C-E4F7-B36F7E2410A3}"/>
              </a:ext>
            </a:extLst>
          </p:cNvPr>
          <p:cNvSpPr>
            <a:spLocks noGrp="1"/>
          </p:cNvSpPr>
          <p:nvPr>
            <p:ph type="title"/>
          </p:nvPr>
        </p:nvSpPr>
        <p:spPr>
          <a:xfrm>
            <a:off x="1053548" y="0"/>
            <a:ext cx="10084903" cy="1507067"/>
          </a:xfrm>
        </p:spPr>
        <p:txBody>
          <a:bodyPr/>
          <a:lstStyle/>
          <a:p>
            <a:r>
              <a:rPr lang="pt-BR" b="1" dirty="0">
                <a:solidFill>
                  <a:schemeClr val="accent2">
                    <a:lumMod val="75000"/>
                  </a:schemeClr>
                </a:solidFill>
                <a:latin typeface="+mn-lt"/>
              </a:rPr>
              <a:t>SINAV KAYGIS</a:t>
            </a:r>
            <a:r>
              <a:rPr lang="tr-TR" b="1" dirty="0">
                <a:solidFill>
                  <a:schemeClr val="accent2">
                    <a:lumMod val="75000"/>
                  </a:schemeClr>
                </a:solidFill>
                <a:latin typeface="+mn-lt"/>
              </a:rPr>
              <a:t>I</a:t>
            </a:r>
            <a:r>
              <a:rPr lang="pt-BR" b="1" dirty="0">
                <a:solidFill>
                  <a:schemeClr val="accent2">
                    <a:lumMod val="75000"/>
                  </a:schemeClr>
                </a:solidFill>
                <a:latin typeface="+mn-lt"/>
              </a:rPr>
              <a:t>NIN BAŞLICA NEDENLERİ</a:t>
            </a:r>
            <a:endParaRPr lang="tr-TR" b="1" dirty="0">
              <a:solidFill>
                <a:schemeClr val="accent2">
                  <a:lumMod val="75000"/>
                </a:schemeClr>
              </a:solidFill>
              <a:latin typeface="+mn-lt"/>
            </a:endParaRPr>
          </a:p>
        </p:txBody>
      </p:sp>
      <p:sp>
        <p:nvSpPr>
          <p:cNvPr id="3" name="İçerik Yer Tutucusu 2">
            <a:extLst>
              <a:ext uri="{FF2B5EF4-FFF2-40B4-BE49-F238E27FC236}">
                <a16:creationId xmlns:a16="http://schemas.microsoft.com/office/drawing/2014/main" id="{25FA5A1C-3B8B-2D07-484F-02C6C4959369}"/>
              </a:ext>
            </a:extLst>
          </p:cNvPr>
          <p:cNvSpPr>
            <a:spLocks noGrp="1"/>
          </p:cNvSpPr>
          <p:nvPr>
            <p:ph idx="1"/>
          </p:nvPr>
        </p:nvSpPr>
        <p:spPr>
          <a:xfrm>
            <a:off x="859316" y="1308283"/>
            <a:ext cx="10564058" cy="5350933"/>
          </a:xfrm>
        </p:spPr>
        <p:txBody>
          <a:bodyPr>
            <a:normAutofit/>
          </a:bodyPr>
          <a:lstStyle/>
          <a:p>
            <a:pPr>
              <a:buClr>
                <a:schemeClr val="bg1">
                  <a:lumMod val="50000"/>
                  <a:lumOff val="50000"/>
                </a:schemeClr>
              </a:buClr>
              <a:buFont typeface="Wingdings" panose="05000000000000000000" pitchFamily="2" charset="2"/>
              <a:buChar char="Ø"/>
            </a:pPr>
            <a:r>
              <a:rPr lang="tr-TR" sz="1500" dirty="0">
                <a:solidFill>
                  <a:schemeClr val="bg1"/>
                </a:solidFill>
                <a:latin typeface="Open Sans" panose="020B0606030504020204" pitchFamily="34" charset="0"/>
              </a:rPr>
              <a:t>Sınava yeterince hazırlanmama veya kötü çalışma alışkanlıkları</a:t>
            </a:r>
          </a:p>
          <a:p>
            <a:pPr>
              <a:buClr>
                <a:schemeClr val="bg1">
                  <a:lumMod val="50000"/>
                  <a:lumOff val="50000"/>
                </a:schemeClr>
              </a:buClr>
              <a:buFont typeface="Wingdings" panose="05000000000000000000" pitchFamily="2" charset="2"/>
              <a:buChar char="Ø"/>
            </a:pPr>
            <a:endParaRPr lang="tr-TR" sz="1200" dirty="0">
              <a:solidFill>
                <a:schemeClr val="bg1"/>
              </a:solidFill>
              <a:latin typeface="Open Sans" panose="020B0606030504020204" pitchFamily="34" charset="0"/>
            </a:endParaRPr>
          </a:p>
          <a:p>
            <a:pPr>
              <a:buClr>
                <a:schemeClr val="bg1">
                  <a:lumMod val="50000"/>
                  <a:lumOff val="50000"/>
                </a:schemeClr>
              </a:buClr>
              <a:buFont typeface="Wingdings" panose="05000000000000000000" pitchFamily="2" charset="2"/>
              <a:buChar char="Ø"/>
            </a:pPr>
            <a:r>
              <a:rPr lang="tr-TR" sz="1500" dirty="0">
                <a:solidFill>
                  <a:schemeClr val="bg1"/>
                </a:solidFill>
                <a:latin typeface="Open Sans" panose="020B0606030504020204" pitchFamily="34" charset="0"/>
              </a:rPr>
              <a:t>Başarısız olma korkusu,</a:t>
            </a:r>
          </a:p>
          <a:p>
            <a:pPr>
              <a:buClr>
                <a:schemeClr val="bg1">
                  <a:lumMod val="50000"/>
                  <a:lumOff val="50000"/>
                </a:schemeClr>
              </a:buClr>
              <a:buFont typeface="Wingdings" panose="05000000000000000000" pitchFamily="2" charset="2"/>
              <a:buChar char="Ø"/>
            </a:pPr>
            <a:endParaRPr lang="tr-TR" sz="1200" dirty="0">
              <a:solidFill>
                <a:schemeClr val="bg1"/>
              </a:solidFill>
              <a:latin typeface="Open Sans" panose="020B0606030504020204" pitchFamily="34" charset="0"/>
            </a:endParaRPr>
          </a:p>
          <a:p>
            <a:pPr>
              <a:buClr>
                <a:schemeClr val="bg1">
                  <a:lumMod val="50000"/>
                  <a:lumOff val="50000"/>
                </a:schemeClr>
              </a:buClr>
              <a:buFont typeface="Wingdings" panose="05000000000000000000" pitchFamily="2" charset="2"/>
              <a:buChar char="Ø"/>
            </a:pPr>
            <a:r>
              <a:rPr lang="tr-TR" sz="1500" dirty="0">
                <a:solidFill>
                  <a:schemeClr val="bg1"/>
                </a:solidFill>
                <a:latin typeface="Open Sans" panose="020B0606030504020204" pitchFamily="34" charset="0"/>
              </a:rPr>
              <a:t>Öğrencinin gerçekçi olmayan yüksek hedefleri</a:t>
            </a:r>
          </a:p>
          <a:p>
            <a:pPr>
              <a:buClr>
                <a:schemeClr val="bg1">
                  <a:lumMod val="50000"/>
                  <a:lumOff val="50000"/>
                </a:schemeClr>
              </a:buClr>
              <a:buFont typeface="Wingdings" panose="05000000000000000000" pitchFamily="2" charset="2"/>
              <a:buChar char="Ø"/>
            </a:pPr>
            <a:endParaRPr lang="tr-TR" sz="1200" dirty="0">
              <a:solidFill>
                <a:schemeClr val="bg1"/>
              </a:solidFill>
              <a:latin typeface="Open Sans" panose="020B0606030504020204" pitchFamily="34" charset="0"/>
            </a:endParaRPr>
          </a:p>
          <a:p>
            <a:pPr>
              <a:buClr>
                <a:schemeClr val="bg1">
                  <a:lumMod val="50000"/>
                  <a:lumOff val="50000"/>
                </a:schemeClr>
              </a:buClr>
              <a:buFont typeface="Wingdings" panose="05000000000000000000" pitchFamily="2" charset="2"/>
              <a:buChar char="Ø"/>
            </a:pPr>
            <a:r>
              <a:rPr lang="tr-TR" sz="1500" dirty="0">
                <a:solidFill>
                  <a:schemeClr val="bg1"/>
                </a:solidFill>
                <a:latin typeface="Open Sans" panose="020B0606030504020204" pitchFamily="34" charset="0"/>
              </a:rPr>
              <a:t>Olumsuz düşünce biçimleri,</a:t>
            </a:r>
          </a:p>
          <a:p>
            <a:pPr>
              <a:buClr>
                <a:schemeClr val="bg1">
                  <a:lumMod val="50000"/>
                  <a:lumOff val="50000"/>
                </a:schemeClr>
              </a:buClr>
              <a:buFont typeface="Wingdings" panose="05000000000000000000" pitchFamily="2" charset="2"/>
              <a:buChar char="Ø"/>
            </a:pPr>
            <a:endParaRPr lang="tr-TR" sz="1200" dirty="0">
              <a:solidFill>
                <a:schemeClr val="bg1"/>
              </a:solidFill>
              <a:latin typeface="Open Sans" panose="020B0606030504020204" pitchFamily="34" charset="0"/>
            </a:endParaRPr>
          </a:p>
          <a:p>
            <a:pPr>
              <a:lnSpc>
                <a:spcPct val="120000"/>
              </a:lnSpc>
              <a:spcBef>
                <a:spcPts val="0"/>
              </a:spcBef>
              <a:spcAft>
                <a:spcPts val="0"/>
              </a:spcAft>
              <a:buClr>
                <a:schemeClr val="bg1">
                  <a:lumMod val="50000"/>
                  <a:lumOff val="50000"/>
                </a:schemeClr>
              </a:buClr>
              <a:buFont typeface="Wingdings" panose="05000000000000000000" pitchFamily="2" charset="2"/>
              <a:buChar char="Ø"/>
            </a:pPr>
            <a:r>
              <a:rPr lang="tr-TR" sz="1500" dirty="0">
                <a:solidFill>
                  <a:schemeClr val="bg1"/>
                </a:solidFill>
                <a:latin typeface="Open Sans" panose="020B0606030504020204" pitchFamily="34" charset="0"/>
              </a:rPr>
              <a:t>Aile ve çevrenin beklentilerinin yüksek olması, </a:t>
            </a:r>
          </a:p>
          <a:p>
            <a:pPr marL="0" indent="0">
              <a:lnSpc>
                <a:spcPct val="120000"/>
              </a:lnSpc>
              <a:spcBef>
                <a:spcPts val="0"/>
              </a:spcBef>
              <a:spcAft>
                <a:spcPts val="0"/>
              </a:spcAft>
              <a:buClr>
                <a:schemeClr val="bg1">
                  <a:lumMod val="50000"/>
                  <a:lumOff val="50000"/>
                </a:schemeClr>
              </a:buClr>
              <a:buNone/>
            </a:pPr>
            <a:r>
              <a:rPr lang="tr-TR" sz="1500" dirty="0">
                <a:solidFill>
                  <a:schemeClr val="bg1"/>
                </a:solidFill>
                <a:latin typeface="Open Sans" panose="020B0606030504020204" pitchFamily="34" charset="0"/>
              </a:rPr>
              <a:t>(Örneğin: Benim çocuğum doktor olacak demek yerine benim çocuğum sevdiği ve başarabildiği mesleği yapacak demelisiniz.)</a:t>
            </a:r>
          </a:p>
          <a:p>
            <a:pPr>
              <a:buClr>
                <a:schemeClr val="bg1">
                  <a:lumMod val="50000"/>
                  <a:lumOff val="50000"/>
                </a:schemeClr>
              </a:buClr>
              <a:buFont typeface="Wingdings" panose="05000000000000000000" pitchFamily="2" charset="2"/>
              <a:buChar char="Ø"/>
            </a:pPr>
            <a:endParaRPr lang="tr-TR" sz="1200" dirty="0">
              <a:solidFill>
                <a:schemeClr val="bg1"/>
              </a:solidFill>
              <a:latin typeface="Open Sans" panose="020B0606030504020204" pitchFamily="34" charset="0"/>
            </a:endParaRPr>
          </a:p>
          <a:p>
            <a:pPr>
              <a:buClr>
                <a:schemeClr val="bg1">
                  <a:lumMod val="50000"/>
                  <a:lumOff val="50000"/>
                </a:schemeClr>
              </a:buClr>
              <a:buFont typeface="Wingdings" panose="05000000000000000000" pitchFamily="2" charset="2"/>
              <a:buChar char="Ø"/>
            </a:pPr>
            <a:r>
              <a:rPr lang="tr-TR" sz="1500" dirty="0">
                <a:solidFill>
                  <a:schemeClr val="bg1"/>
                </a:solidFill>
                <a:latin typeface="Open Sans" panose="020B0606030504020204" pitchFamily="34" charset="0"/>
              </a:rPr>
              <a:t>Sınavı kazanmanın tek alternatif olarak sunulması,</a:t>
            </a:r>
          </a:p>
          <a:p>
            <a:pPr>
              <a:buClr>
                <a:schemeClr val="bg1">
                  <a:lumMod val="50000"/>
                  <a:lumOff val="50000"/>
                </a:schemeClr>
              </a:buClr>
              <a:buFont typeface="Wingdings" panose="05000000000000000000" pitchFamily="2" charset="2"/>
              <a:buChar char="Ø"/>
            </a:pPr>
            <a:endParaRPr lang="tr-TR" sz="1000" dirty="0">
              <a:solidFill>
                <a:schemeClr val="bg1"/>
              </a:solidFill>
              <a:latin typeface="Open Sans" panose="020B0606030504020204" pitchFamily="34" charset="0"/>
            </a:endParaRPr>
          </a:p>
          <a:p>
            <a:pPr>
              <a:lnSpc>
                <a:spcPct val="120000"/>
              </a:lnSpc>
              <a:spcBef>
                <a:spcPts val="0"/>
              </a:spcBef>
              <a:spcAft>
                <a:spcPts val="0"/>
              </a:spcAft>
              <a:buClr>
                <a:schemeClr val="bg1">
                  <a:lumMod val="50000"/>
                  <a:lumOff val="50000"/>
                </a:schemeClr>
              </a:buClr>
              <a:buFont typeface="Wingdings" panose="05000000000000000000" pitchFamily="2" charset="2"/>
              <a:buChar char="Ø"/>
            </a:pPr>
            <a:r>
              <a:rPr lang="tr-TR" sz="1500" dirty="0">
                <a:solidFill>
                  <a:schemeClr val="bg1"/>
                </a:solidFill>
                <a:latin typeface="Open Sans" panose="020B0606030504020204" pitchFamily="34" charset="0"/>
              </a:rPr>
              <a:t>Aşırı güven mesajları verme </a:t>
            </a:r>
          </a:p>
          <a:p>
            <a:pPr marL="0" indent="0">
              <a:lnSpc>
                <a:spcPct val="120000"/>
              </a:lnSpc>
              <a:spcBef>
                <a:spcPts val="0"/>
              </a:spcBef>
              <a:spcAft>
                <a:spcPts val="0"/>
              </a:spcAft>
              <a:buClr>
                <a:schemeClr val="bg1">
                  <a:lumMod val="50000"/>
                  <a:lumOff val="50000"/>
                </a:schemeClr>
              </a:buClr>
              <a:buNone/>
            </a:pPr>
            <a:r>
              <a:rPr lang="tr-TR" sz="1500" dirty="0">
                <a:solidFill>
                  <a:schemeClr val="bg1"/>
                </a:solidFill>
                <a:latin typeface="Open Sans" panose="020B0606030504020204" pitchFamily="34" charset="0"/>
              </a:rPr>
              <a:t>(çocuğunuz bu güvenin baskısı altında kalabilir, kesinlik içeren ifadelerden kaçının. Örneğin: Sen bu yıl kesin kazanırsın yerine biz senin yeterince emek verdiğinin farkındayız demek kaygıyı azaltıcı bir güven verecektir. )</a:t>
            </a:r>
          </a:p>
          <a:p>
            <a:endParaRPr lang="tr-TR" dirty="0">
              <a:solidFill>
                <a:schemeClr val="accent3">
                  <a:lumMod val="20000"/>
                  <a:lumOff val="80000"/>
                </a:schemeClr>
              </a:solidFill>
              <a:latin typeface="Open Sans" panose="020B0606030504020204" pitchFamily="34" charset="0"/>
            </a:endParaRPr>
          </a:p>
        </p:txBody>
      </p:sp>
    </p:spTree>
    <p:extLst>
      <p:ext uri="{BB962C8B-B14F-4D97-AF65-F5344CB8AC3E}">
        <p14:creationId xmlns:p14="http://schemas.microsoft.com/office/powerpoint/2010/main" val="1644100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96F8B5-7C43-1226-918F-370A7C5C40D7}"/>
              </a:ext>
            </a:extLst>
          </p:cNvPr>
          <p:cNvSpPr>
            <a:spLocks noGrp="1"/>
          </p:cNvSpPr>
          <p:nvPr>
            <p:ph type="title"/>
          </p:nvPr>
        </p:nvSpPr>
        <p:spPr>
          <a:xfrm>
            <a:off x="1828799" y="405662"/>
            <a:ext cx="8945217" cy="1507067"/>
          </a:xfrm>
        </p:spPr>
        <p:txBody>
          <a:bodyPr/>
          <a:lstStyle/>
          <a:p>
            <a:pPr algn="ctr"/>
            <a:r>
              <a:rPr lang="tr-TR" b="1" i="0" dirty="0">
                <a:solidFill>
                  <a:schemeClr val="bg2">
                    <a:lumMod val="60000"/>
                    <a:lumOff val="40000"/>
                  </a:schemeClr>
                </a:solidFill>
                <a:effectLst/>
                <a:latin typeface="Open Sans" panose="020B0606030504020204" pitchFamily="34" charset="0"/>
              </a:rPr>
              <a:t>Çocuğun Kaygısını Azaltmak İçin Neler Yapılabilir</a:t>
            </a:r>
            <a:endParaRPr lang="tr-TR" dirty="0">
              <a:solidFill>
                <a:schemeClr val="bg2">
                  <a:lumMod val="60000"/>
                  <a:lumOff val="40000"/>
                </a:schemeClr>
              </a:solidFill>
            </a:endParaRPr>
          </a:p>
        </p:txBody>
      </p:sp>
      <p:sp>
        <p:nvSpPr>
          <p:cNvPr id="3" name="İçerik Yer Tutucusu 2">
            <a:extLst>
              <a:ext uri="{FF2B5EF4-FFF2-40B4-BE49-F238E27FC236}">
                <a16:creationId xmlns:a16="http://schemas.microsoft.com/office/drawing/2014/main" id="{4FFF2A80-1163-A764-24B5-98E62029A111}"/>
              </a:ext>
            </a:extLst>
          </p:cNvPr>
          <p:cNvSpPr>
            <a:spLocks noGrp="1"/>
          </p:cNvSpPr>
          <p:nvPr>
            <p:ph idx="1"/>
          </p:nvPr>
        </p:nvSpPr>
        <p:spPr>
          <a:xfrm>
            <a:off x="792680" y="2045251"/>
            <a:ext cx="10606639" cy="4407087"/>
          </a:xfrm>
        </p:spPr>
        <p:txBody>
          <a:bodyPr>
            <a:normAutofit fontScale="77500" lnSpcReduction="20000"/>
          </a:bodyPr>
          <a:lstStyle/>
          <a:p>
            <a:pPr>
              <a:lnSpc>
                <a:spcPct val="120000"/>
              </a:lnSpc>
              <a:spcBef>
                <a:spcPts val="0"/>
              </a:spcBef>
              <a:spcAft>
                <a:spcPts val="0"/>
              </a:spcAft>
              <a:buClr>
                <a:schemeClr val="bg1">
                  <a:lumMod val="50000"/>
                  <a:lumOff val="50000"/>
                </a:schemeClr>
              </a:buClr>
              <a:buFont typeface="Wingdings" panose="05000000000000000000" pitchFamily="2" charset="2"/>
              <a:buChar char="Ø"/>
            </a:pPr>
            <a:r>
              <a:rPr lang="tr-TR" b="0" i="0" dirty="0">
                <a:solidFill>
                  <a:schemeClr val="bg1"/>
                </a:solidFill>
                <a:effectLst/>
                <a:latin typeface="Open Sans" panose="020B0606030504020204" pitchFamily="34" charset="0"/>
              </a:rPr>
              <a:t>Her şeyden önce çocuğunuzu gerçek kapasitesi ile kabul edin.</a:t>
            </a:r>
          </a:p>
          <a:p>
            <a:pPr marL="0" indent="0">
              <a:lnSpc>
                <a:spcPct val="120000"/>
              </a:lnSpc>
              <a:spcBef>
                <a:spcPts val="0"/>
              </a:spcBef>
              <a:spcAft>
                <a:spcPts val="0"/>
              </a:spcAft>
              <a:buClr>
                <a:schemeClr val="bg1">
                  <a:lumMod val="50000"/>
                  <a:lumOff val="50000"/>
                </a:schemeClr>
              </a:buClr>
              <a:buNone/>
            </a:pPr>
            <a:r>
              <a:rPr lang="tr-TR" b="0" i="0" dirty="0">
                <a:solidFill>
                  <a:schemeClr val="bg1"/>
                </a:solidFill>
                <a:effectLst/>
                <a:latin typeface="Open Sans" panose="020B0606030504020204" pitchFamily="34" charset="0"/>
              </a:rPr>
              <a:t>( kapasitesi orta olan bir öğrenciden ailesi fen lisesine girmesini beklerse büyük bir olasılıkla hayal kırıklığına  uğrayacaklardır.)</a:t>
            </a:r>
          </a:p>
          <a:p>
            <a:pPr>
              <a:buClr>
                <a:schemeClr val="bg1">
                  <a:lumMod val="50000"/>
                  <a:lumOff val="50000"/>
                </a:schemeClr>
              </a:buClr>
              <a:buFont typeface="Wingdings" panose="05000000000000000000" pitchFamily="2" charset="2"/>
              <a:buChar char="Ø"/>
            </a:pPr>
            <a:endParaRPr lang="tr-TR" b="0" i="0" dirty="0">
              <a:solidFill>
                <a:schemeClr val="bg1"/>
              </a:solidFill>
              <a:effectLst/>
              <a:latin typeface="Open Sans" panose="020B0606030504020204" pitchFamily="34" charset="0"/>
            </a:endParaRPr>
          </a:p>
          <a:p>
            <a:pPr>
              <a:buClr>
                <a:schemeClr val="bg1">
                  <a:lumMod val="50000"/>
                  <a:lumOff val="50000"/>
                </a:schemeClr>
              </a:buClr>
              <a:buFont typeface="Wingdings" panose="05000000000000000000" pitchFamily="2" charset="2"/>
              <a:buChar char="Ø"/>
            </a:pPr>
            <a:endParaRPr lang="tr-TR" b="0" i="0" dirty="0">
              <a:solidFill>
                <a:schemeClr val="bg1"/>
              </a:solidFill>
              <a:effectLst/>
              <a:latin typeface="Open Sans" panose="020B0606030504020204" pitchFamily="34" charset="0"/>
            </a:endParaRPr>
          </a:p>
          <a:p>
            <a:pPr>
              <a:spcBef>
                <a:spcPts val="0"/>
              </a:spcBef>
              <a:spcAft>
                <a:spcPts val="0"/>
              </a:spcAft>
              <a:buClr>
                <a:schemeClr val="bg1">
                  <a:lumMod val="50000"/>
                  <a:lumOff val="50000"/>
                </a:schemeClr>
              </a:buClr>
              <a:buFont typeface="Wingdings" panose="05000000000000000000" pitchFamily="2" charset="2"/>
              <a:buChar char="Ø"/>
            </a:pPr>
            <a:r>
              <a:rPr lang="tr-TR" b="0" i="0" dirty="0">
                <a:solidFill>
                  <a:schemeClr val="bg1"/>
                </a:solidFill>
                <a:effectLst/>
                <a:latin typeface="Open Sans" panose="020B0606030504020204" pitchFamily="34" charset="0"/>
              </a:rPr>
              <a:t>Öğrenciden günün tamamında ders çalışmasını beklemeyin. </a:t>
            </a:r>
          </a:p>
          <a:p>
            <a:pPr marL="0" indent="0">
              <a:spcBef>
                <a:spcPts val="0"/>
              </a:spcBef>
              <a:spcAft>
                <a:spcPts val="0"/>
              </a:spcAft>
              <a:buClr>
                <a:schemeClr val="bg1">
                  <a:lumMod val="50000"/>
                  <a:lumOff val="50000"/>
                </a:schemeClr>
              </a:buClr>
              <a:buNone/>
            </a:pPr>
            <a:r>
              <a:rPr lang="tr-TR" b="0" i="0" dirty="0">
                <a:solidFill>
                  <a:schemeClr val="bg1"/>
                </a:solidFill>
                <a:effectLst/>
                <a:latin typeface="Open Sans" panose="020B0606030504020204" pitchFamily="34" charset="0"/>
              </a:rPr>
              <a:t>( çünkü çocuğunuz bir robot değil sizler gibi farklı ihtiyaçları olan her biri farklı özelliklere sahip bireylerdir.)</a:t>
            </a:r>
          </a:p>
          <a:p>
            <a:pPr>
              <a:buClr>
                <a:schemeClr val="bg1">
                  <a:lumMod val="50000"/>
                  <a:lumOff val="50000"/>
                </a:schemeClr>
              </a:buClr>
              <a:buFont typeface="Wingdings" panose="05000000000000000000" pitchFamily="2" charset="2"/>
              <a:buChar char="Ø"/>
            </a:pPr>
            <a:endParaRPr lang="tr-TR" b="0" i="0" dirty="0">
              <a:solidFill>
                <a:schemeClr val="bg1"/>
              </a:solidFill>
              <a:effectLst/>
              <a:latin typeface="Open Sans" panose="020B0606030504020204" pitchFamily="34" charset="0"/>
            </a:endParaRPr>
          </a:p>
          <a:p>
            <a:pPr>
              <a:buClr>
                <a:schemeClr val="bg1">
                  <a:lumMod val="50000"/>
                  <a:lumOff val="50000"/>
                </a:schemeClr>
              </a:buClr>
              <a:buFont typeface="Wingdings" panose="05000000000000000000" pitchFamily="2" charset="2"/>
              <a:buChar char="Ø"/>
            </a:pPr>
            <a:endParaRPr lang="tr-TR" b="0" i="0" dirty="0">
              <a:solidFill>
                <a:schemeClr val="bg1"/>
              </a:solidFill>
              <a:effectLst/>
              <a:latin typeface="Open Sans" panose="020B0606030504020204" pitchFamily="34" charset="0"/>
            </a:endParaRPr>
          </a:p>
          <a:p>
            <a:pPr>
              <a:spcBef>
                <a:spcPts val="0"/>
              </a:spcBef>
              <a:spcAft>
                <a:spcPts val="0"/>
              </a:spcAft>
              <a:buClr>
                <a:schemeClr val="bg1">
                  <a:lumMod val="50000"/>
                  <a:lumOff val="50000"/>
                </a:schemeClr>
              </a:buClr>
              <a:buFont typeface="Wingdings" panose="05000000000000000000" pitchFamily="2" charset="2"/>
              <a:buChar char="Ø"/>
            </a:pPr>
            <a:r>
              <a:rPr lang="tr-TR" b="0" i="0" dirty="0">
                <a:solidFill>
                  <a:schemeClr val="bg1"/>
                </a:solidFill>
                <a:effectLst/>
                <a:latin typeface="Open Sans" panose="020B0606030504020204" pitchFamily="34" charset="0"/>
              </a:rPr>
              <a:t>Sürekli olarak çocuklarınızı hadi kalk derslerine çalış diyerek uyarmayın. </a:t>
            </a:r>
          </a:p>
          <a:p>
            <a:pPr marL="0" indent="0">
              <a:spcBef>
                <a:spcPts val="0"/>
              </a:spcBef>
              <a:spcAft>
                <a:spcPts val="0"/>
              </a:spcAft>
              <a:buClr>
                <a:schemeClr val="bg1">
                  <a:lumMod val="50000"/>
                  <a:lumOff val="50000"/>
                </a:schemeClr>
              </a:buClr>
              <a:buNone/>
            </a:pPr>
            <a:r>
              <a:rPr lang="tr-TR" b="0" i="0" dirty="0">
                <a:solidFill>
                  <a:schemeClr val="bg1"/>
                </a:solidFill>
                <a:effectLst/>
                <a:latin typeface="Open Sans" panose="020B0606030504020204" pitchFamily="34" charset="0"/>
              </a:rPr>
              <a:t>( sürekli yapılan uyarıların ya hiçbir etkisi olmaz yada tam tersi olumsuz bir etki yaratır.)</a:t>
            </a:r>
          </a:p>
          <a:p>
            <a:pPr>
              <a:buClr>
                <a:schemeClr val="bg1">
                  <a:lumMod val="50000"/>
                  <a:lumOff val="50000"/>
                </a:schemeClr>
              </a:buClr>
              <a:buFont typeface="Wingdings" panose="05000000000000000000" pitchFamily="2" charset="2"/>
              <a:buChar char="Ø"/>
            </a:pPr>
            <a:endParaRPr lang="tr-TR" b="0" i="0" dirty="0">
              <a:solidFill>
                <a:schemeClr val="bg1"/>
              </a:solidFill>
              <a:effectLst/>
              <a:latin typeface="Open Sans" panose="020B0606030504020204" pitchFamily="34" charset="0"/>
            </a:endParaRPr>
          </a:p>
          <a:p>
            <a:pPr>
              <a:buClr>
                <a:schemeClr val="bg1">
                  <a:lumMod val="50000"/>
                  <a:lumOff val="50000"/>
                </a:schemeClr>
              </a:buClr>
              <a:buFont typeface="Wingdings" panose="05000000000000000000" pitchFamily="2" charset="2"/>
              <a:buChar char="Ø"/>
            </a:pPr>
            <a:endParaRPr lang="tr-TR" b="0" i="0" dirty="0">
              <a:solidFill>
                <a:schemeClr val="bg1"/>
              </a:solidFill>
              <a:effectLst/>
              <a:latin typeface="Open Sans" panose="020B0606030504020204" pitchFamily="34" charset="0"/>
            </a:endParaRPr>
          </a:p>
          <a:p>
            <a:pPr>
              <a:spcBef>
                <a:spcPts val="0"/>
              </a:spcBef>
              <a:spcAft>
                <a:spcPts val="0"/>
              </a:spcAft>
              <a:buClr>
                <a:schemeClr val="bg1">
                  <a:lumMod val="50000"/>
                  <a:lumOff val="50000"/>
                </a:schemeClr>
              </a:buClr>
              <a:buFont typeface="Wingdings" panose="05000000000000000000" pitchFamily="2" charset="2"/>
              <a:buChar char="Ø"/>
            </a:pPr>
            <a:r>
              <a:rPr lang="tr-TR" b="0" i="0" dirty="0">
                <a:solidFill>
                  <a:schemeClr val="bg1"/>
                </a:solidFill>
                <a:effectLst/>
                <a:latin typeface="Open Sans" panose="020B0606030504020204" pitchFamily="34" charset="0"/>
              </a:rPr>
              <a:t>Uyarmak yerine bugün hangi dersini çalışmayı planlıyorsun gibi ifadeler kullanın.</a:t>
            </a:r>
          </a:p>
          <a:p>
            <a:pPr marL="0" indent="0">
              <a:spcBef>
                <a:spcPts val="0"/>
              </a:spcBef>
              <a:spcAft>
                <a:spcPts val="0"/>
              </a:spcAft>
              <a:buClr>
                <a:schemeClr val="bg1">
                  <a:lumMod val="50000"/>
                  <a:lumOff val="50000"/>
                </a:schemeClr>
              </a:buClr>
              <a:buNone/>
            </a:pPr>
            <a:r>
              <a:rPr lang="tr-TR" b="0" i="0" dirty="0">
                <a:solidFill>
                  <a:schemeClr val="bg1"/>
                </a:solidFill>
                <a:effectLst/>
                <a:latin typeface="Open Sans" panose="020B0606030504020204" pitchFamily="34" charset="0"/>
              </a:rPr>
              <a:t>( Böyle ifadeler hem çocuğa sorumluluğunu hatırlatır hem de öğrencide </a:t>
            </a:r>
            <a:r>
              <a:rPr lang="tr-TR" b="0" i="0" dirty="0" err="1">
                <a:solidFill>
                  <a:schemeClr val="bg1"/>
                </a:solidFill>
                <a:effectLst/>
                <a:latin typeface="Open Sans" panose="020B0606030504020204" pitchFamily="34" charset="0"/>
              </a:rPr>
              <a:t>insiyatifin</a:t>
            </a:r>
            <a:r>
              <a:rPr lang="tr-TR" b="0" i="0" dirty="0">
                <a:solidFill>
                  <a:schemeClr val="bg1"/>
                </a:solidFill>
                <a:effectLst/>
                <a:latin typeface="Open Sans" panose="020B0606030504020204" pitchFamily="34" charset="0"/>
              </a:rPr>
              <a:t> kendinde olduğu algısını yaratarak öğrencinin kişilik gelişimine ve başarısına katkı sağlar.)</a:t>
            </a:r>
          </a:p>
          <a:p>
            <a:pPr>
              <a:buClr>
                <a:schemeClr val="bg1">
                  <a:lumMod val="50000"/>
                  <a:lumOff val="50000"/>
                </a:schemeClr>
              </a:buClr>
              <a:buFont typeface="Wingdings" panose="05000000000000000000" pitchFamily="2" charset="2"/>
              <a:buChar char="Ø"/>
            </a:pPr>
            <a:endParaRPr lang="tr-TR" b="0" i="0" dirty="0">
              <a:solidFill>
                <a:schemeClr val="bg1"/>
              </a:solidFill>
              <a:effectLst/>
              <a:latin typeface="Open Sans" panose="020B0606030504020204" pitchFamily="34" charset="0"/>
            </a:endParaRPr>
          </a:p>
          <a:p>
            <a:pPr>
              <a:spcBef>
                <a:spcPts val="0"/>
              </a:spcBef>
              <a:spcAft>
                <a:spcPts val="0"/>
              </a:spcAft>
              <a:buClr>
                <a:schemeClr val="bg1">
                  <a:lumMod val="50000"/>
                  <a:lumOff val="50000"/>
                </a:schemeClr>
              </a:buClr>
              <a:buFont typeface="Wingdings" panose="05000000000000000000" pitchFamily="2" charset="2"/>
              <a:buChar char="Ø"/>
            </a:pPr>
            <a:endParaRPr lang="tr-TR" dirty="0">
              <a:solidFill>
                <a:schemeClr val="bg1"/>
              </a:solidFill>
            </a:endParaRPr>
          </a:p>
        </p:txBody>
      </p:sp>
    </p:spTree>
    <p:extLst>
      <p:ext uri="{BB962C8B-B14F-4D97-AF65-F5344CB8AC3E}">
        <p14:creationId xmlns:p14="http://schemas.microsoft.com/office/powerpoint/2010/main" val="523712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96F8B5-7C43-1226-918F-370A7C5C40D7}"/>
              </a:ext>
            </a:extLst>
          </p:cNvPr>
          <p:cNvSpPr>
            <a:spLocks noGrp="1"/>
          </p:cNvSpPr>
          <p:nvPr>
            <p:ph type="title"/>
          </p:nvPr>
        </p:nvSpPr>
        <p:spPr>
          <a:xfrm>
            <a:off x="1828799" y="405662"/>
            <a:ext cx="8945217" cy="1507067"/>
          </a:xfrm>
        </p:spPr>
        <p:txBody>
          <a:bodyPr/>
          <a:lstStyle/>
          <a:p>
            <a:pPr algn="ctr"/>
            <a:r>
              <a:rPr lang="tr-TR" b="1" i="0" dirty="0">
                <a:solidFill>
                  <a:schemeClr val="bg2">
                    <a:lumMod val="60000"/>
                    <a:lumOff val="40000"/>
                  </a:schemeClr>
                </a:solidFill>
                <a:effectLst/>
                <a:latin typeface="Open Sans" panose="020B0606030504020204" pitchFamily="34" charset="0"/>
              </a:rPr>
              <a:t>Çocuğun Kaygısını Azaltmak İçin Neler Yapılabilir</a:t>
            </a:r>
            <a:endParaRPr lang="tr-TR" dirty="0">
              <a:solidFill>
                <a:schemeClr val="bg2">
                  <a:lumMod val="60000"/>
                  <a:lumOff val="40000"/>
                </a:schemeClr>
              </a:solidFill>
            </a:endParaRPr>
          </a:p>
        </p:txBody>
      </p:sp>
      <p:sp>
        <p:nvSpPr>
          <p:cNvPr id="3" name="İçerik Yer Tutucusu 2">
            <a:extLst>
              <a:ext uri="{FF2B5EF4-FFF2-40B4-BE49-F238E27FC236}">
                <a16:creationId xmlns:a16="http://schemas.microsoft.com/office/drawing/2014/main" id="{4FFF2A80-1163-A764-24B5-98E62029A111}"/>
              </a:ext>
            </a:extLst>
          </p:cNvPr>
          <p:cNvSpPr>
            <a:spLocks noGrp="1"/>
          </p:cNvSpPr>
          <p:nvPr>
            <p:ph idx="1"/>
          </p:nvPr>
        </p:nvSpPr>
        <p:spPr>
          <a:xfrm>
            <a:off x="388488" y="1607929"/>
            <a:ext cx="11415023" cy="4713358"/>
          </a:xfrm>
        </p:spPr>
        <p:txBody>
          <a:bodyPr>
            <a:normAutofit/>
          </a:bodyPr>
          <a:lstStyle/>
          <a:p>
            <a:pPr algn="just">
              <a:spcBef>
                <a:spcPts val="0"/>
              </a:spcBef>
              <a:spcAft>
                <a:spcPts val="0"/>
              </a:spcAft>
              <a:buClr>
                <a:schemeClr val="bg1">
                  <a:lumMod val="50000"/>
                  <a:lumOff val="50000"/>
                </a:schemeClr>
              </a:buClr>
              <a:buFont typeface="Wingdings" panose="05000000000000000000" pitchFamily="2" charset="2"/>
              <a:buChar char="Ø"/>
            </a:pPr>
            <a:r>
              <a:rPr lang="tr-TR" dirty="0">
                <a:solidFill>
                  <a:schemeClr val="bg1"/>
                </a:solidFill>
                <a:latin typeface="Calibri" panose="020F0502020204030204" pitchFamily="34" charset="0"/>
                <a:cs typeface="Calibri" panose="020F0502020204030204" pitchFamily="34" charset="0"/>
              </a:rPr>
              <a:t>Bu zorlu süreçte çocuğunuz deneme sınavlarından düşük puan aldığında kesinlikle başka öğrenciler ile kıyaslayarak onu eleştirmeyin. </a:t>
            </a:r>
            <a:r>
              <a:rPr lang="tr-TR" b="0" i="0" dirty="0">
                <a:solidFill>
                  <a:schemeClr val="bg1"/>
                </a:solidFill>
                <a:effectLst/>
                <a:latin typeface="Calibri" panose="020F0502020204030204" pitchFamily="34" charset="0"/>
                <a:cs typeface="Calibri" panose="020F0502020204030204" pitchFamily="34" charset="0"/>
              </a:rPr>
              <a:t>Deneme sınav sonuçlarını öğrencinin eksiklerini görerek telafi edebileceğiniz fırsatlar olarak görün. </a:t>
            </a:r>
            <a:endParaRPr lang="tr-TR" dirty="0">
              <a:solidFill>
                <a:schemeClr val="bg1"/>
              </a:solidFill>
              <a:latin typeface="Calibri" panose="020F0502020204030204" pitchFamily="34" charset="0"/>
              <a:cs typeface="Calibri" panose="020F0502020204030204" pitchFamily="34" charset="0"/>
            </a:endParaRPr>
          </a:p>
          <a:p>
            <a:pPr marL="0" indent="0">
              <a:lnSpc>
                <a:spcPct val="120000"/>
              </a:lnSpc>
              <a:spcBef>
                <a:spcPts val="0"/>
              </a:spcBef>
              <a:spcAft>
                <a:spcPts val="0"/>
              </a:spcAft>
              <a:buClr>
                <a:schemeClr val="bg1">
                  <a:lumMod val="50000"/>
                  <a:lumOff val="50000"/>
                </a:schemeClr>
              </a:buClr>
              <a:buNone/>
            </a:pPr>
            <a:r>
              <a:rPr lang="tr-TR" dirty="0">
                <a:solidFill>
                  <a:schemeClr val="bg1"/>
                </a:solidFill>
                <a:latin typeface="Calibri" panose="020F0502020204030204" pitchFamily="34" charset="0"/>
                <a:cs typeface="Calibri" panose="020F0502020204030204" pitchFamily="34" charset="0"/>
              </a:rPr>
              <a:t>( Eğer böyle yaparsanız çocuğunuz özgüvenini de kaybederek ulaşabileceği başarıya da ulaşamayacaktır</a:t>
            </a:r>
            <a:r>
              <a:rPr lang="tr-TR" dirty="0">
                <a:solidFill>
                  <a:schemeClr val="bg1"/>
                </a:solidFill>
              </a:rPr>
              <a:t>.</a:t>
            </a:r>
            <a:br>
              <a:rPr lang="tr-TR" dirty="0">
                <a:solidFill>
                  <a:schemeClr val="bg1"/>
                </a:solidFill>
              </a:rPr>
            </a:br>
            <a:endParaRPr lang="tr-TR" dirty="0">
              <a:solidFill>
                <a:schemeClr val="bg1"/>
              </a:solidFill>
            </a:endParaRPr>
          </a:p>
          <a:p>
            <a:pPr marL="0" indent="0">
              <a:lnSpc>
                <a:spcPct val="120000"/>
              </a:lnSpc>
              <a:spcBef>
                <a:spcPts val="0"/>
              </a:spcBef>
              <a:spcAft>
                <a:spcPts val="0"/>
              </a:spcAft>
              <a:buClr>
                <a:schemeClr val="bg1">
                  <a:lumMod val="50000"/>
                  <a:lumOff val="50000"/>
                </a:schemeClr>
              </a:buClr>
              <a:buNone/>
            </a:pPr>
            <a:endParaRPr lang="tr-TR" dirty="0">
              <a:solidFill>
                <a:schemeClr val="bg1"/>
              </a:solidFill>
            </a:endParaRPr>
          </a:p>
          <a:p>
            <a:pPr>
              <a:lnSpc>
                <a:spcPct val="120000"/>
              </a:lnSpc>
              <a:spcBef>
                <a:spcPts val="0"/>
              </a:spcBef>
              <a:spcAft>
                <a:spcPts val="0"/>
              </a:spcAft>
              <a:buClr>
                <a:schemeClr val="bg1">
                  <a:lumMod val="50000"/>
                  <a:lumOff val="50000"/>
                </a:schemeClr>
              </a:buClr>
              <a:buFont typeface="Wingdings" panose="05000000000000000000" pitchFamily="2" charset="2"/>
              <a:buChar char="Ø"/>
            </a:pPr>
            <a:r>
              <a:rPr lang="tr-TR" b="0" i="0" dirty="0">
                <a:solidFill>
                  <a:schemeClr val="bg1"/>
                </a:solidFill>
                <a:effectLst/>
                <a:latin typeface="Calibri" panose="020F0502020204030204" pitchFamily="34" charset="0"/>
                <a:cs typeface="Calibri" panose="020F0502020204030204" pitchFamily="34" charset="0"/>
              </a:rPr>
              <a:t>Öğrenciniz başarılı olmuşsa onu mutlaka takdir edin.</a:t>
            </a:r>
          </a:p>
          <a:p>
            <a:pPr>
              <a:lnSpc>
                <a:spcPct val="120000"/>
              </a:lnSpc>
              <a:spcBef>
                <a:spcPts val="0"/>
              </a:spcBef>
              <a:spcAft>
                <a:spcPts val="0"/>
              </a:spcAft>
              <a:buClr>
                <a:schemeClr val="bg1">
                  <a:lumMod val="50000"/>
                  <a:lumOff val="50000"/>
                </a:schemeClr>
              </a:buClr>
              <a:buFont typeface="Wingdings" panose="05000000000000000000" pitchFamily="2" charset="2"/>
              <a:buChar char="Ø"/>
            </a:pPr>
            <a:endParaRPr lang="tr-TR" dirty="0">
              <a:solidFill>
                <a:schemeClr val="bg1"/>
              </a:solidFill>
              <a:latin typeface="Open Sans" panose="020B0606030504020204" pitchFamily="34" charset="0"/>
            </a:endParaRPr>
          </a:p>
          <a:p>
            <a:pPr>
              <a:lnSpc>
                <a:spcPct val="120000"/>
              </a:lnSpc>
              <a:spcBef>
                <a:spcPts val="0"/>
              </a:spcBef>
              <a:spcAft>
                <a:spcPts val="0"/>
              </a:spcAft>
              <a:buClr>
                <a:schemeClr val="bg1">
                  <a:lumMod val="50000"/>
                  <a:lumOff val="50000"/>
                </a:schemeClr>
              </a:buClr>
              <a:buFont typeface="Wingdings" panose="05000000000000000000" pitchFamily="2" charset="2"/>
              <a:buChar char="Ø"/>
            </a:pPr>
            <a:endParaRPr lang="tr-TR" dirty="0">
              <a:solidFill>
                <a:schemeClr val="bg1"/>
              </a:solidFill>
              <a:latin typeface="Open Sans" panose="020B0606030504020204" pitchFamily="34" charset="0"/>
            </a:endParaRPr>
          </a:p>
          <a:p>
            <a:pPr>
              <a:spcBef>
                <a:spcPts val="0"/>
              </a:spcBef>
              <a:spcAft>
                <a:spcPts val="0"/>
              </a:spcAft>
              <a:buClr>
                <a:schemeClr val="bg1">
                  <a:lumMod val="50000"/>
                  <a:lumOff val="50000"/>
                </a:schemeClr>
              </a:buClr>
              <a:buFont typeface="Wingdings" panose="05000000000000000000" pitchFamily="2" charset="2"/>
              <a:buChar char="Ø"/>
            </a:pPr>
            <a:r>
              <a:rPr lang="tr-TR" b="0" i="0" dirty="0">
                <a:solidFill>
                  <a:schemeClr val="bg1"/>
                </a:solidFill>
                <a:effectLst/>
                <a:latin typeface="Calibri" panose="020F0502020204030204" pitchFamily="34" charset="0"/>
                <a:cs typeface="Calibri" panose="020F0502020204030204" pitchFamily="34" charset="0"/>
              </a:rPr>
              <a:t>Kaygı bulaşıcıdır sizler ne kadar rahat olursanız çocuklarınızda o kadar rahat olurlar.</a:t>
            </a:r>
          </a:p>
          <a:p>
            <a:pPr marL="0" indent="0">
              <a:spcBef>
                <a:spcPts val="0"/>
              </a:spcBef>
              <a:spcAft>
                <a:spcPts val="0"/>
              </a:spcAft>
              <a:buClr>
                <a:schemeClr val="bg1">
                  <a:lumMod val="50000"/>
                  <a:lumOff val="50000"/>
                </a:schemeClr>
              </a:buClr>
              <a:buNone/>
            </a:pPr>
            <a:r>
              <a:rPr lang="tr-TR" b="0" i="0" dirty="0">
                <a:solidFill>
                  <a:schemeClr val="bg1"/>
                </a:solidFill>
                <a:effectLst/>
                <a:latin typeface="Calibri" panose="020F0502020204030204" pitchFamily="34" charset="0"/>
                <a:cs typeface="Calibri" panose="020F0502020204030204" pitchFamily="34" charset="0"/>
              </a:rPr>
              <a:t>( Kaygı duysanız dahi duygularınızı kontrol ederek çocuğa yansıtmamalısınız.)</a:t>
            </a:r>
            <a:endParaRPr lang="tr-TR"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24674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96F8B5-7C43-1226-918F-370A7C5C40D7}"/>
              </a:ext>
            </a:extLst>
          </p:cNvPr>
          <p:cNvSpPr>
            <a:spLocks noGrp="1"/>
          </p:cNvSpPr>
          <p:nvPr>
            <p:ph type="title"/>
          </p:nvPr>
        </p:nvSpPr>
        <p:spPr>
          <a:xfrm>
            <a:off x="1828799" y="405662"/>
            <a:ext cx="8945217" cy="1507067"/>
          </a:xfrm>
        </p:spPr>
        <p:txBody>
          <a:bodyPr/>
          <a:lstStyle/>
          <a:p>
            <a:pPr algn="ctr"/>
            <a:r>
              <a:rPr lang="tr-TR" b="1" i="0" dirty="0">
                <a:solidFill>
                  <a:schemeClr val="bg2">
                    <a:lumMod val="60000"/>
                    <a:lumOff val="40000"/>
                  </a:schemeClr>
                </a:solidFill>
                <a:effectLst/>
                <a:latin typeface="Open Sans" panose="020B0606030504020204" pitchFamily="34" charset="0"/>
              </a:rPr>
              <a:t>Çocuğun Kaygısını Azaltmak İçin Neler Yapılabilir</a:t>
            </a:r>
            <a:endParaRPr lang="tr-TR" dirty="0">
              <a:solidFill>
                <a:schemeClr val="bg2">
                  <a:lumMod val="60000"/>
                  <a:lumOff val="40000"/>
                </a:schemeClr>
              </a:solidFill>
            </a:endParaRPr>
          </a:p>
        </p:txBody>
      </p:sp>
      <p:sp>
        <p:nvSpPr>
          <p:cNvPr id="3" name="İçerik Yer Tutucusu 2">
            <a:extLst>
              <a:ext uri="{FF2B5EF4-FFF2-40B4-BE49-F238E27FC236}">
                <a16:creationId xmlns:a16="http://schemas.microsoft.com/office/drawing/2014/main" id="{4FFF2A80-1163-A764-24B5-98E62029A111}"/>
              </a:ext>
            </a:extLst>
          </p:cNvPr>
          <p:cNvSpPr>
            <a:spLocks noGrp="1"/>
          </p:cNvSpPr>
          <p:nvPr>
            <p:ph idx="1"/>
          </p:nvPr>
        </p:nvSpPr>
        <p:spPr>
          <a:xfrm>
            <a:off x="538439" y="2535582"/>
            <a:ext cx="10606639" cy="3615267"/>
          </a:xfrm>
        </p:spPr>
        <p:txBody>
          <a:bodyPr>
            <a:normAutofit fontScale="92500" lnSpcReduction="20000"/>
          </a:bodyPr>
          <a:lstStyle/>
          <a:p>
            <a:pPr>
              <a:lnSpc>
                <a:spcPct val="120000"/>
              </a:lnSpc>
              <a:spcBef>
                <a:spcPts val="0"/>
              </a:spcBef>
              <a:spcAft>
                <a:spcPts val="0"/>
              </a:spcAft>
              <a:buClr>
                <a:schemeClr val="bg1">
                  <a:lumMod val="50000"/>
                  <a:lumOff val="50000"/>
                </a:schemeClr>
              </a:buClr>
            </a:pPr>
            <a:r>
              <a:rPr lang="tr-TR" b="0" i="0" dirty="0">
                <a:solidFill>
                  <a:srgbClr val="444444"/>
                </a:solidFill>
                <a:effectLst/>
                <a:latin typeface="Open Sans" panose="020B0606030504020204" pitchFamily="34" charset="0"/>
              </a:rPr>
              <a:t>Planlı çalışırsa hedeflerine ulaşma şansının daha yüksek olabileceğini hatırlatın.</a:t>
            </a:r>
          </a:p>
          <a:p>
            <a:pPr>
              <a:lnSpc>
                <a:spcPct val="120000"/>
              </a:lnSpc>
              <a:spcBef>
                <a:spcPts val="0"/>
              </a:spcBef>
              <a:spcAft>
                <a:spcPts val="0"/>
              </a:spcAft>
              <a:buClr>
                <a:schemeClr val="bg1">
                  <a:lumMod val="50000"/>
                  <a:lumOff val="50000"/>
                </a:schemeClr>
              </a:buClr>
            </a:pPr>
            <a:endParaRPr lang="tr-TR" dirty="0">
              <a:solidFill>
                <a:srgbClr val="444444"/>
              </a:solidFill>
              <a:latin typeface="Open Sans" panose="020B0606030504020204" pitchFamily="34" charset="0"/>
            </a:endParaRPr>
          </a:p>
          <a:p>
            <a:pPr marL="0" indent="0">
              <a:lnSpc>
                <a:spcPct val="120000"/>
              </a:lnSpc>
              <a:spcBef>
                <a:spcPts val="0"/>
              </a:spcBef>
              <a:spcAft>
                <a:spcPts val="0"/>
              </a:spcAft>
              <a:buClr>
                <a:schemeClr val="bg1">
                  <a:lumMod val="50000"/>
                  <a:lumOff val="50000"/>
                </a:schemeClr>
              </a:buClr>
              <a:buNone/>
            </a:pPr>
            <a:endParaRPr lang="tr-TR" dirty="0">
              <a:solidFill>
                <a:srgbClr val="444444"/>
              </a:solidFill>
              <a:latin typeface="Open Sans" panose="020B0606030504020204" pitchFamily="34" charset="0"/>
            </a:endParaRPr>
          </a:p>
          <a:p>
            <a:pPr>
              <a:lnSpc>
                <a:spcPct val="120000"/>
              </a:lnSpc>
              <a:spcBef>
                <a:spcPts val="0"/>
              </a:spcBef>
              <a:spcAft>
                <a:spcPts val="0"/>
              </a:spcAft>
              <a:buClr>
                <a:schemeClr val="bg1">
                  <a:lumMod val="50000"/>
                  <a:lumOff val="50000"/>
                </a:schemeClr>
              </a:buClr>
            </a:pPr>
            <a:r>
              <a:rPr lang="tr-TR" b="0" i="0" dirty="0">
                <a:solidFill>
                  <a:srgbClr val="444444"/>
                </a:solidFill>
                <a:effectLst/>
                <a:latin typeface="Open Sans" panose="020B0606030504020204" pitchFamily="34" charset="0"/>
              </a:rPr>
              <a:t>Bütün gününü ders çalışarak geçirmesini beklemeyin. Kendine de zaman ayırmasına fırsat tanıyın.</a:t>
            </a:r>
          </a:p>
          <a:p>
            <a:pPr>
              <a:lnSpc>
                <a:spcPct val="120000"/>
              </a:lnSpc>
              <a:spcBef>
                <a:spcPts val="0"/>
              </a:spcBef>
              <a:spcAft>
                <a:spcPts val="0"/>
              </a:spcAft>
              <a:buClr>
                <a:schemeClr val="bg1">
                  <a:lumMod val="50000"/>
                  <a:lumOff val="50000"/>
                </a:schemeClr>
              </a:buClr>
            </a:pPr>
            <a:endParaRPr lang="tr-TR" dirty="0">
              <a:solidFill>
                <a:srgbClr val="444444"/>
              </a:solidFill>
              <a:latin typeface="Open Sans" panose="020B0606030504020204" pitchFamily="34" charset="0"/>
            </a:endParaRPr>
          </a:p>
          <a:p>
            <a:pPr marL="0" indent="0">
              <a:lnSpc>
                <a:spcPct val="120000"/>
              </a:lnSpc>
              <a:spcBef>
                <a:spcPts val="0"/>
              </a:spcBef>
              <a:spcAft>
                <a:spcPts val="0"/>
              </a:spcAft>
              <a:buClr>
                <a:schemeClr val="bg1">
                  <a:lumMod val="50000"/>
                  <a:lumOff val="50000"/>
                </a:schemeClr>
              </a:buClr>
              <a:buNone/>
            </a:pPr>
            <a:endParaRPr lang="tr-TR" dirty="0">
              <a:solidFill>
                <a:srgbClr val="444444"/>
              </a:solidFill>
              <a:latin typeface="Open Sans" panose="020B0606030504020204" pitchFamily="34" charset="0"/>
            </a:endParaRPr>
          </a:p>
          <a:p>
            <a:pPr>
              <a:lnSpc>
                <a:spcPct val="120000"/>
              </a:lnSpc>
              <a:spcBef>
                <a:spcPts val="0"/>
              </a:spcBef>
              <a:spcAft>
                <a:spcPts val="0"/>
              </a:spcAft>
              <a:buClr>
                <a:schemeClr val="bg1">
                  <a:lumMod val="50000"/>
                  <a:lumOff val="50000"/>
                </a:schemeClr>
              </a:buClr>
            </a:pPr>
            <a:r>
              <a:rPr lang="tr-TR" b="0" i="0" dirty="0">
                <a:solidFill>
                  <a:srgbClr val="444444"/>
                </a:solidFill>
                <a:effectLst/>
                <a:latin typeface="Open Sans" panose="020B0606030504020204" pitchFamily="34" charset="0"/>
              </a:rPr>
              <a:t>Negatif motivasyondan uzak durun.</a:t>
            </a:r>
          </a:p>
          <a:p>
            <a:pPr marL="0" indent="0" algn="just">
              <a:lnSpc>
                <a:spcPct val="120000"/>
              </a:lnSpc>
              <a:spcBef>
                <a:spcPts val="0"/>
              </a:spcBef>
              <a:spcAft>
                <a:spcPts val="0"/>
              </a:spcAft>
              <a:buClr>
                <a:schemeClr val="bg1">
                  <a:lumMod val="50000"/>
                  <a:lumOff val="50000"/>
                </a:schemeClr>
              </a:buClr>
              <a:buNone/>
            </a:pPr>
            <a:r>
              <a:rPr lang="tr-TR" b="0" i="0" dirty="0">
                <a:solidFill>
                  <a:srgbClr val="444444"/>
                </a:solidFill>
                <a:effectLst/>
                <a:latin typeface="Open Sans" panose="020B0606030504020204" pitchFamily="34" charset="0"/>
              </a:rPr>
              <a:t>( böyle gidersen asla iyi puan alamazsın, geze geze sınav kazanılmaz, Senin o kızdan neyin eksik, aman bizi utandırma vb.) Sizler bu sözleri onları teşvik etmek amacı ile daha çok çalışsın diye söylüyor olabilirsiniz fakat bu sözlerin olumlu hiçbir etkisi olmadığı gibi çocuğu üzer ,özgüvenini yitirmesine sebep olur .</a:t>
            </a:r>
          </a:p>
          <a:p>
            <a:pPr>
              <a:lnSpc>
                <a:spcPct val="120000"/>
              </a:lnSpc>
              <a:spcBef>
                <a:spcPts val="0"/>
              </a:spcBef>
              <a:spcAft>
                <a:spcPts val="0"/>
              </a:spcAft>
              <a:buClr>
                <a:schemeClr val="bg1">
                  <a:lumMod val="50000"/>
                  <a:lumOff val="50000"/>
                </a:schemeClr>
              </a:buClr>
            </a:pPr>
            <a:endParaRPr lang="tr-TR" dirty="0">
              <a:solidFill>
                <a:srgbClr val="444444"/>
              </a:solidFill>
              <a:latin typeface="Open Sans" panose="020B0606030504020204" pitchFamily="34" charset="0"/>
            </a:endParaRPr>
          </a:p>
          <a:p>
            <a:pPr>
              <a:lnSpc>
                <a:spcPct val="120000"/>
              </a:lnSpc>
              <a:spcBef>
                <a:spcPts val="0"/>
              </a:spcBef>
              <a:spcAft>
                <a:spcPts val="0"/>
              </a:spcAft>
              <a:buClr>
                <a:schemeClr val="bg1">
                  <a:lumMod val="50000"/>
                  <a:lumOff val="50000"/>
                </a:schemeClr>
              </a:buClr>
            </a:pPr>
            <a:endParaRPr lang="tr-TR" dirty="0">
              <a:solidFill>
                <a:schemeClr val="bg1"/>
              </a:solidFill>
            </a:endParaRPr>
          </a:p>
        </p:txBody>
      </p:sp>
    </p:spTree>
    <p:extLst>
      <p:ext uri="{BB962C8B-B14F-4D97-AF65-F5344CB8AC3E}">
        <p14:creationId xmlns:p14="http://schemas.microsoft.com/office/powerpoint/2010/main" val="1064844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96F8B5-7C43-1226-918F-370A7C5C40D7}"/>
              </a:ext>
            </a:extLst>
          </p:cNvPr>
          <p:cNvSpPr>
            <a:spLocks noGrp="1"/>
          </p:cNvSpPr>
          <p:nvPr>
            <p:ph type="title"/>
          </p:nvPr>
        </p:nvSpPr>
        <p:spPr>
          <a:xfrm>
            <a:off x="1828799" y="405662"/>
            <a:ext cx="8945217" cy="1507067"/>
          </a:xfrm>
        </p:spPr>
        <p:txBody>
          <a:bodyPr/>
          <a:lstStyle/>
          <a:p>
            <a:pPr algn="ctr"/>
            <a:r>
              <a:rPr lang="tr-TR" b="1" i="0" dirty="0">
                <a:solidFill>
                  <a:schemeClr val="bg2">
                    <a:lumMod val="60000"/>
                    <a:lumOff val="40000"/>
                  </a:schemeClr>
                </a:solidFill>
                <a:effectLst/>
                <a:latin typeface="Open Sans" panose="020B0606030504020204" pitchFamily="34" charset="0"/>
              </a:rPr>
              <a:t>Çocuğun Kaygısını Azaltmak İçin Neler Yapılabilir</a:t>
            </a:r>
            <a:endParaRPr lang="tr-TR" dirty="0">
              <a:solidFill>
                <a:schemeClr val="bg2">
                  <a:lumMod val="60000"/>
                  <a:lumOff val="40000"/>
                </a:schemeClr>
              </a:solidFill>
            </a:endParaRPr>
          </a:p>
        </p:txBody>
      </p:sp>
      <p:sp>
        <p:nvSpPr>
          <p:cNvPr id="3" name="İçerik Yer Tutucusu 2">
            <a:extLst>
              <a:ext uri="{FF2B5EF4-FFF2-40B4-BE49-F238E27FC236}">
                <a16:creationId xmlns:a16="http://schemas.microsoft.com/office/drawing/2014/main" id="{4FFF2A80-1163-A764-24B5-98E62029A111}"/>
              </a:ext>
            </a:extLst>
          </p:cNvPr>
          <p:cNvSpPr>
            <a:spLocks noGrp="1"/>
          </p:cNvSpPr>
          <p:nvPr>
            <p:ph idx="1"/>
          </p:nvPr>
        </p:nvSpPr>
        <p:spPr>
          <a:xfrm>
            <a:off x="472177" y="2601842"/>
            <a:ext cx="10606639" cy="3615267"/>
          </a:xfrm>
        </p:spPr>
        <p:txBody>
          <a:bodyPr>
            <a:normAutofit fontScale="92500" lnSpcReduction="20000"/>
          </a:bodyPr>
          <a:lstStyle/>
          <a:p>
            <a:pPr algn="just">
              <a:lnSpc>
                <a:spcPct val="120000"/>
              </a:lnSpc>
              <a:spcBef>
                <a:spcPts val="0"/>
              </a:spcBef>
              <a:spcAft>
                <a:spcPts val="0"/>
              </a:spcAft>
              <a:buClr>
                <a:schemeClr val="bg1">
                  <a:lumMod val="50000"/>
                  <a:lumOff val="50000"/>
                </a:schemeClr>
              </a:buClr>
              <a:buFont typeface="Wingdings" panose="05000000000000000000" pitchFamily="2" charset="2"/>
              <a:buChar char="Ø"/>
            </a:pPr>
            <a:r>
              <a:rPr lang="tr-TR" dirty="0">
                <a:solidFill>
                  <a:srgbClr val="444444"/>
                </a:solidFill>
                <a:latin typeface="Open Sans" panose="020B0606030504020204" pitchFamily="34" charset="0"/>
              </a:rPr>
              <a:t>Ç</a:t>
            </a:r>
            <a:r>
              <a:rPr lang="tr-TR" b="0" i="0" dirty="0">
                <a:solidFill>
                  <a:srgbClr val="444444"/>
                </a:solidFill>
                <a:effectLst/>
                <a:latin typeface="Open Sans" panose="020B0606030504020204" pitchFamily="34" charset="0"/>
              </a:rPr>
              <a:t>ocuğunuza güvendiğinizi ,onu sevdiğinizi sınav sonucunun ne olursa ona karşı olan bu duygularınızın asla değişmeyeceğini bilmesini sağlayın.</a:t>
            </a:r>
          </a:p>
          <a:p>
            <a:pPr algn="just">
              <a:lnSpc>
                <a:spcPct val="120000"/>
              </a:lnSpc>
              <a:spcBef>
                <a:spcPts val="0"/>
              </a:spcBef>
              <a:spcAft>
                <a:spcPts val="0"/>
              </a:spcAft>
              <a:buClr>
                <a:schemeClr val="bg1">
                  <a:lumMod val="50000"/>
                  <a:lumOff val="50000"/>
                </a:schemeClr>
              </a:buClr>
              <a:buFont typeface="Wingdings" panose="05000000000000000000" pitchFamily="2" charset="2"/>
              <a:buChar char="Ø"/>
            </a:pPr>
            <a:endParaRPr lang="tr-TR" dirty="0">
              <a:solidFill>
                <a:srgbClr val="444444"/>
              </a:solidFill>
              <a:latin typeface="Open Sans" panose="020B0606030504020204" pitchFamily="34" charset="0"/>
            </a:endParaRPr>
          </a:p>
          <a:p>
            <a:pPr algn="just">
              <a:lnSpc>
                <a:spcPct val="120000"/>
              </a:lnSpc>
              <a:spcBef>
                <a:spcPts val="0"/>
              </a:spcBef>
              <a:spcAft>
                <a:spcPts val="0"/>
              </a:spcAft>
              <a:buClr>
                <a:schemeClr val="bg1">
                  <a:lumMod val="50000"/>
                  <a:lumOff val="50000"/>
                </a:schemeClr>
              </a:buClr>
              <a:buFont typeface="Wingdings" panose="05000000000000000000" pitchFamily="2" charset="2"/>
              <a:buChar char="Ø"/>
            </a:pPr>
            <a:endParaRPr lang="tr-TR" dirty="0">
              <a:solidFill>
                <a:srgbClr val="444444"/>
              </a:solidFill>
              <a:latin typeface="Open Sans" panose="020B0606030504020204" pitchFamily="34" charset="0"/>
            </a:endParaRPr>
          </a:p>
          <a:p>
            <a:pPr algn="just">
              <a:lnSpc>
                <a:spcPct val="120000"/>
              </a:lnSpc>
              <a:spcBef>
                <a:spcPts val="0"/>
              </a:spcBef>
              <a:spcAft>
                <a:spcPts val="0"/>
              </a:spcAft>
              <a:buClr>
                <a:schemeClr val="bg1">
                  <a:lumMod val="50000"/>
                  <a:lumOff val="50000"/>
                </a:schemeClr>
              </a:buClr>
              <a:buFont typeface="Wingdings" panose="05000000000000000000" pitchFamily="2" charset="2"/>
              <a:buChar char="Ø"/>
            </a:pPr>
            <a:endParaRPr lang="tr-TR" dirty="0">
              <a:solidFill>
                <a:srgbClr val="444444"/>
              </a:solidFill>
              <a:latin typeface="Open Sans" panose="020B0606030504020204" pitchFamily="34" charset="0"/>
            </a:endParaRPr>
          </a:p>
          <a:p>
            <a:pPr algn="just">
              <a:lnSpc>
                <a:spcPct val="120000"/>
              </a:lnSpc>
              <a:spcBef>
                <a:spcPts val="0"/>
              </a:spcBef>
              <a:spcAft>
                <a:spcPts val="0"/>
              </a:spcAft>
              <a:buClr>
                <a:schemeClr val="bg1">
                  <a:lumMod val="50000"/>
                  <a:lumOff val="50000"/>
                </a:schemeClr>
              </a:buClr>
              <a:buFont typeface="Wingdings" panose="05000000000000000000" pitchFamily="2" charset="2"/>
              <a:buChar char="Ø"/>
            </a:pPr>
            <a:r>
              <a:rPr lang="tr-TR" b="0" i="0" dirty="0">
                <a:solidFill>
                  <a:srgbClr val="444444"/>
                </a:solidFill>
                <a:effectLst/>
                <a:latin typeface="Open Sans" panose="020B0606030504020204" pitchFamily="34" charset="0"/>
              </a:rPr>
              <a:t>Çocuğunuz düzenli bir şekilde çalıştığı halde sizin hayal ettiğiniz başarıya ulaşamamışsa eğer yine de onu bu başarısından dolayı kutlamayı unutmayın.</a:t>
            </a:r>
          </a:p>
          <a:p>
            <a:pPr algn="just">
              <a:lnSpc>
                <a:spcPct val="120000"/>
              </a:lnSpc>
              <a:spcBef>
                <a:spcPts val="0"/>
              </a:spcBef>
              <a:spcAft>
                <a:spcPts val="0"/>
              </a:spcAft>
              <a:buClr>
                <a:schemeClr val="bg1">
                  <a:lumMod val="50000"/>
                  <a:lumOff val="50000"/>
                </a:schemeClr>
              </a:buClr>
              <a:buFont typeface="Wingdings" panose="05000000000000000000" pitchFamily="2" charset="2"/>
              <a:buChar char="Ø"/>
            </a:pPr>
            <a:endParaRPr lang="tr-TR" sz="900" b="0" i="0" dirty="0">
              <a:solidFill>
                <a:srgbClr val="444444"/>
              </a:solidFill>
              <a:effectLst/>
              <a:latin typeface="Open Sans" panose="020B0606030504020204" pitchFamily="34" charset="0"/>
            </a:endParaRPr>
          </a:p>
          <a:p>
            <a:pPr marL="0" indent="0">
              <a:lnSpc>
                <a:spcPct val="120000"/>
              </a:lnSpc>
              <a:spcBef>
                <a:spcPts val="0"/>
              </a:spcBef>
              <a:spcAft>
                <a:spcPts val="0"/>
              </a:spcAft>
              <a:buClr>
                <a:schemeClr val="bg1">
                  <a:lumMod val="50000"/>
                  <a:lumOff val="50000"/>
                </a:schemeClr>
              </a:buClr>
              <a:buNone/>
            </a:pPr>
            <a:r>
              <a:rPr lang="tr-TR" b="0" i="0" dirty="0">
                <a:solidFill>
                  <a:srgbClr val="444444"/>
                </a:solidFill>
                <a:effectLst/>
                <a:latin typeface="Open Sans" panose="020B0606030504020204" pitchFamily="34" charset="0"/>
              </a:rPr>
              <a:t>(unutulmamalıdır ki gelecekteki başarıları için kazandığı okulu sevmesi ve gelecek için mücadele etmesi gerekir. Çok iyi okullarda da başarısız ve mutsuz öğrenciler olabildiği gibi orta düzey okullardan da çok başarılı ve mutlu öğrenciler çıkabilir.)</a:t>
            </a:r>
            <a:br>
              <a:rPr lang="tr-TR" dirty="0"/>
            </a:br>
            <a:endParaRPr lang="tr-TR" dirty="0"/>
          </a:p>
          <a:p>
            <a:pPr algn="just">
              <a:lnSpc>
                <a:spcPct val="120000"/>
              </a:lnSpc>
              <a:spcBef>
                <a:spcPts val="0"/>
              </a:spcBef>
              <a:spcAft>
                <a:spcPts val="0"/>
              </a:spcAft>
              <a:buClr>
                <a:schemeClr val="bg1">
                  <a:lumMod val="50000"/>
                  <a:lumOff val="50000"/>
                </a:schemeClr>
              </a:buClr>
              <a:buFont typeface="Wingdings" panose="05000000000000000000" pitchFamily="2" charset="2"/>
              <a:buChar char="Ø"/>
            </a:pPr>
            <a:endParaRPr lang="tr-TR" dirty="0">
              <a:solidFill>
                <a:srgbClr val="444444"/>
              </a:solidFill>
              <a:latin typeface="Open Sans" panose="020B0606030504020204" pitchFamily="34" charset="0"/>
            </a:endParaRPr>
          </a:p>
          <a:p>
            <a:pPr algn="just">
              <a:lnSpc>
                <a:spcPct val="120000"/>
              </a:lnSpc>
              <a:spcBef>
                <a:spcPts val="0"/>
              </a:spcBef>
              <a:spcAft>
                <a:spcPts val="0"/>
              </a:spcAft>
              <a:buClr>
                <a:schemeClr val="bg1">
                  <a:lumMod val="50000"/>
                  <a:lumOff val="50000"/>
                </a:schemeClr>
              </a:buClr>
              <a:buFont typeface="Wingdings" panose="05000000000000000000" pitchFamily="2" charset="2"/>
              <a:buChar char="Ø"/>
            </a:pPr>
            <a:endParaRPr lang="tr-TR" dirty="0">
              <a:solidFill>
                <a:schemeClr val="bg1"/>
              </a:solidFill>
            </a:endParaRPr>
          </a:p>
        </p:txBody>
      </p:sp>
    </p:spTree>
    <p:extLst>
      <p:ext uri="{BB962C8B-B14F-4D97-AF65-F5344CB8AC3E}">
        <p14:creationId xmlns:p14="http://schemas.microsoft.com/office/powerpoint/2010/main" val="3485907458"/>
      </p:ext>
    </p:extLst>
  </p:cSld>
  <p:clrMapOvr>
    <a:masterClrMapping/>
  </p:clrMapOvr>
</p:sld>
</file>

<file path=ppt/theme/theme1.xml><?xml version="1.0" encoding="utf-8"?>
<a:theme xmlns:a="http://schemas.openxmlformats.org/drawingml/2006/main" name="Dilim">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82</TotalTime>
  <Words>490</Words>
  <Application>Microsoft Office PowerPoint</Application>
  <PresentationFormat>Geniş ekran</PresentationFormat>
  <Paragraphs>60</Paragraphs>
  <Slides>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7</vt:i4>
      </vt:variant>
    </vt:vector>
  </HeadingPairs>
  <TitlesOfParts>
    <vt:vector size="13" baseType="lpstr">
      <vt:lpstr>Calibri</vt:lpstr>
      <vt:lpstr>Century Gothic</vt:lpstr>
      <vt:lpstr>Open Sans</vt:lpstr>
      <vt:lpstr>Wingdings</vt:lpstr>
      <vt:lpstr>Wingdings 3</vt:lpstr>
      <vt:lpstr>Dilim</vt:lpstr>
      <vt:lpstr>SINAV KAYGISI KONUSUNDA VELİLERE ÖNERİLER </vt:lpstr>
      <vt:lpstr>Sınav Kaygısı nedir?</vt:lpstr>
      <vt:lpstr>SINAV KAYGISININ BAŞLICA NEDENLERİ</vt:lpstr>
      <vt:lpstr>Çocuğun Kaygısını Azaltmak İçin Neler Yapılabilir</vt:lpstr>
      <vt:lpstr>Çocuğun Kaygısını Azaltmak İçin Neler Yapılabilir</vt:lpstr>
      <vt:lpstr>Çocuğun Kaygısını Azaltmak İçin Neler Yapılabilir</vt:lpstr>
      <vt:lpstr>Çocuğun Kaygısını Azaltmak İçin Neler Yapılabilir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SINAV KAYGISI KONUSUNDA VELİLERE ÖNERİLER </dc:title>
  <dc:creator>mustafabozkurt7575@gmail.com</dc:creator>
  <cp:lastModifiedBy>mustafabozkurt7575@gmail.com</cp:lastModifiedBy>
  <cp:revision>1</cp:revision>
  <dcterms:created xsi:type="dcterms:W3CDTF">2023-03-12T18:40:28Z</dcterms:created>
  <dcterms:modified xsi:type="dcterms:W3CDTF">2023-03-12T20:02:41Z</dcterms:modified>
</cp:coreProperties>
</file>