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3" r:id="rId7"/>
    <p:sldId id="262" r:id="rId8"/>
    <p:sldId id="267" r:id="rId9"/>
    <p:sldId id="264" r:id="rId10"/>
    <p:sldId id="265" r:id="rId11"/>
    <p:sldId id="266" r:id="rId12"/>
    <p:sldId id="268" r:id="rId13"/>
    <p:sldId id="269" r:id="rId14"/>
    <p:sldId id="270"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3A3A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Pt>
            <c:idx val="0"/>
            <c:bubble3D val="0"/>
            <c:spPr>
              <a:gradFill rotWithShape="1">
                <a:gsLst>
                  <a:gs pos="0">
                    <a:schemeClr val="accent1">
                      <a:tint val="96000"/>
                      <a:lumMod val="104000"/>
                    </a:schemeClr>
                  </a:gs>
                  <a:gs pos="100000">
                    <a:schemeClr val="accent1">
                      <a:shade val="98000"/>
                      <a:lumMod val="94000"/>
                    </a:schemeClr>
                  </a:gs>
                </a:gsLst>
                <a:lin ang="5400000" scaled="0"/>
              </a:gradFill>
              <a:ln>
                <a:noFill/>
              </a:ln>
              <a:effectLst>
                <a:outerShdw blurRad="50800" dist="38100" dir="5400000" rotWithShape="0">
                  <a:srgbClr val="000000">
                    <a:alpha val="60000"/>
                  </a:srgbClr>
                </a:outerShdw>
              </a:effectLst>
            </c:spPr>
            <c:extLst>
              <c:ext xmlns:c16="http://schemas.microsoft.com/office/drawing/2014/chart" uri="{C3380CC4-5D6E-409C-BE32-E72D297353CC}">
                <c16:uniqueId val="{00000003-BB8D-4744-BC5A-F92514EC915D}"/>
              </c:ext>
            </c:extLst>
          </c:dPt>
          <c:dPt>
            <c:idx val="1"/>
            <c:bubble3D val="0"/>
            <c:spPr>
              <a:gradFill rotWithShape="1">
                <a:gsLst>
                  <a:gs pos="0">
                    <a:schemeClr val="accent2">
                      <a:tint val="96000"/>
                      <a:lumMod val="104000"/>
                    </a:schemeClr>
                  </a:gs>
                  <a:gs pos="100000">
                    <a:schemeClr val="accent2">
                      <a:shade val="98000"/>
                      <a:lumMod val="94000"/>
                    </a:schemeClr>
                  </a:gs>
                </a:gsLst>
                <a:lin ang="5400000" scaled="0"/>
              </a:gradFill>
              <a:ln>
                <a:noFill/>
              </a:ln>
              <a:effectLst>
                <a:outerShdw blurRad="50800" dist="38100" dir="5400000" rotWithShape="0">
                  <a:srgbClr val="000000">
                    <a:alpha val="60000"/>
                  </a:srgbClr>
                </a:outerShdw>
              </a:effectLst>
            </c:spPr>
            <c:extLst>
              <c:ext xmlns:c16="http://schemas.microsoft.com/office/drawing/2014/chart" uri="{C3380CC4-5D6E-409C-BE32-E72D297353CC}">
                <c16:uniqueId val="{00000004-BB8D-4744-BC5A-F92514EC915D}"/>
              </c:ext>
            </c:extLst>
          </c:dPt>
          <c:dPt>
            <c:idx val="2"/>
            <c:bubble3D val="0"/>
            <c:spPr>
              <a:gradFill rotWithShape="1">
                <a:gsLst>
                  <a:gs pos="0">
                    <a:schemeClr val="accent3">
                      <a:tint val="96000"/>
                      <a:lumMod val="104000"/>
                    </a:schemeClr>
                  </a:gs>
                  <a:gs pos="100000">
                    <a:schemeClr val="accent3">
                      <a:shade val="98000"/>
                      <a:lumMod val="94000"/>
                    </a:schemeClr>
                  </a:gs>
                </a:gsLst>
                <a:lin ang="5400000" scaled="0"/>
              </a:gradFill>
              <a:ln>
                <a:noFill/>
              </a:ln>
              <a:effectLst>
                <a:outerShdw blurRad="50800" dist="38100" dir="5400000" rotWithShape="0">
                  <a:srgbClr val="000000">
                    <a:alpha val="60000"/>
                  </a:srgbClr>
                </a:outerShdw>
              </a:effectLst>
            </c:spPr>
            <c:extLst>
              <c:ext xmlns:c16="http://schemas.microsoft.com/office/drawing/2014/chart" uri="{C3380CC4-5D6E-409C-BE32-E72D297353CC}">
                <c16:uniqueId val="{00000002-BB8D-4744-BC5A-F92514EC915D}"/>
              </c:ext>
            </c:extLst>
          </c:dPt>
          <c:dPt>
            <c:idx val="3"/>
            <c:bubble3D val="0"/>
            <c:spPr>
              <a:gradFill rotWithShape="1">
                <a:gsLst>
                  <a:gs pos="0">
                    <a:schemeClr val="accent4">
                      <a:tint val="96000"/>
                      <a:lumMod val="104000"/>
                    </a:schemeClr>
                  </a:gs>
                  <a:gs pos="100000">
                    <a:schemeClr val="accent4">
                      <a:shade val="98000"/>
                      <a:lumMod val="94000"/>
                    </a:schemeClr>
                  </a:gs>
                </a:gsLst>
                <a:lin ang="5400000" scaled="0"/>
              </a:gradFill>
              <a:ln>
                <a:noFill/>
              </a:ln>
              <a:effectLst>
                <a:outerShdw blurRad="50800" dist="38100" dir="5400000" rotWithShape="0">
                  <a:srgbClr val="000000">
                    <a:alpha val="60000"/>
                  </a:srgbClr>
                </a:outerShdw>
              </a:effectLst>
            </c:spPr>
            <c:extLst>
              <c:ext xmlns:c16="http://schemas.microsoft.com/office/drawing/2014/chart" uri="{C3380CC4-5D6E-409C-BE32-E72D297353CC}">
                <c16:uniqueId val="{00000005-BB8D-4744-BC5A-F92514EC915D}"/>
              </c:ext>
            </c:extLst>
          </c:dPt>
          <c:dPt>
            <c:idx val="4"/>
            <c:bubble3D val="0"/>
            <c:spPr>
              <a:gradFill rotWithShape="1">
                <a:gsLst>
                  <a:gs pos="0">
                    <a:schemeClr val="accent5">
                      <a:tint val="96000"/>
                      <a:lumMod val="104000"/>
                    </a:schemeClr>
                  </a:gs>
                  <a:gs pos="100000">
                    <a:schemeClr val="accent5">
                      <a:shade val="98000"/>
                      <a:lumMod val="94000"/>
                    </a:schemeClr>
                  </a:gs>
                </a:gsLst>
                <a:lin ang="5400000" scaled="0"/>
              </a:gradFill>
              <a:ln>
                <a:noFill/>
              </a:ln>
              <a:effectLst>
                <a:outerShdw blurRad="50800" dist="38100" dir="5400000" rotWithShape="0">
                  <a:srgbClr val="000000">
                    <a:alpha val="60000"/>
                  </a:srgbClr>
                </a:outerShdw>
              </a:effectLst>
            </c:spPr>
            <c:extLst>
              <c:ext xmlns:c16="http://schemas.microsoft.com/office/drawing/2014/chart" uri="{C3380CC4-5D6E-409C-BE32-E72D297353CC}">
                <c16:uniqueId val="{00000006-BB8D-4744-BC5A-F92514EC915D}"/>
              </c:ext>
            </c:extLst>
          </c:dPt>
          <c:dPt>
            <c:idx val="5"/>
            <c:bubble3D val="0"/>
            <c:spPr>
              <a:gradFill rotWithShape="1">
                <a:gsLst>
                  <a:gs pos="0">
                    <a:schemeClr val="accent6">
                      <a:tint val="96000"/>
                      <a:lumMod val="104000"/>
                    </a:schemeClr>
                  </a:gs>
                  <a:gs pos="100000">
                    <a:schemeClr val="accent6">
                      <a:shade val="98000"/>
                      <a:lumMod val="94000"/>
                    </a:schemeClr>
                  </a:gs>
                </a:gsLst>
                <a:lin ang="5400000" scaled="0"/>
              </a:gradFill>
              <a:ln>
                <a:noFill/>
              </a:ln>
              <a:effectLst>
                <a:outerShdw blurRad="50800" dist="38100" dir="5400000" rotWithShape="0">
                  <a:srgbClr val="000000">
                    <a:alpha val="60000"/>
                  </a:srgbClr>
                </a:outerShdw>
              </a:effectLst>
            </c:spPr>
            <c:extLst>
              <c:ext xmlns:c16="http://schemas.microsoft.com/office/drawing/2014/chart" uri="{C3380CC4-5D6E-409C-BE32-E72D297353CC}">
                <c16:uniqueId val="{00000007-BB8D-4744-BC5A-F92514EC915D}"/>
              </c:ext>
            </c:extLst>
          </c:dPt>
          <c:dPt>
            <c:idx val="6"/>
            <c:bubble3D val="0"/>
            <c:spPr>
              <a:gradFill rotWithShape="1">
                <a:gsLst>
                  <a:gs pos="0">
                    <a:schemeClr val="accent1">
                      <a:lumMod val="60000"/>
                      <a:tint val="96000"/>
                      <a:lumMod val="104000"/>
                    </a:schemeClr>
                  </a:gs>
                  <a:gs pos="100000">
                    <a:schemeClr val="accent1">
                      <a:lumMod val="60000"/>
                      <a:shade val="98000"/>
                      <a:lumMod val="94000"/>
                    </a:schemeClr>
                  </a:gs>
                </a:gsLst>
                <a:lin ang="5400000" scaled="0"/>
              </a:gradFill>
              <a:ln>
                <a:noFill/>
              </a:ln>
              <a:effectLst>
                <a:outerShdw blurRad="50800" dist="38100" dir="5400000" rotWithShape="0">
                  <a:srgbClr val="000000">
                    <a:alpha val="60000"/>
                  </a:srgbClr>
                </a:outerShdw>
              </a:effectLst>
            </c:spPr>
            <c:extLst>
              <c:ext xmlns:c16="http://schemas.microsoft.com/office/drawing/2014/chart" uri="{C3380CC4-5D6E-409C-BE32-E72D297353CC}">
                <c16:uniqueId val="{00000001-BB8D-4744-BC5A-F92514EC915D}"/>
              </c:ext>
            </c:extLst>
          </c:dPt>
          <c:dLbls>
            <c:dLbl>
              <c:idx val="0"/>
              <c:layout>
                <c:manualLayout>
                  <c:x val="-0.10271641986496094"/>
                  <c:y val="0.19676847471477069"/>
                </c:manualLayout>
              </c:layout>
              <c:tx>
                <c:rich>
                  <a:bodyPr/>
                  <a:lstStyle/>
                  <a:p>
                    <a:r>
                      <a:rPr lang="en-US" sz="4000" dirty="0" err="1">
                        <a:solidFill>
                          <a:schemeClr val="bg1"/>
                        </a:solidFill>
                      </a:rPr>
                      <a:t>Aile</a:t>
                    </a:r>
                    <a:endParaRPr lang="en-US" sz="4000" dirty="0">
                      <a:solidFill>
                        <a:schemeClr val="bg1"/>
                      </a:solidFill>
                    </a:endParaRPr>
                  </a:p>
                </c:rich>
              </c:tx>
              <c:dLblPos val="bestFit"/>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BB8D-4744-BC5A-F92514EC915D}"/>
                </c:ext>
              </c:extLst>
            </c:dLbl>
            <c:dLbl>
              <c:idx val="1"/>
              <c:layout>
                <c:manualLayout>
                  <c:x val="-0.15259045982674768"/>
                  <c:y val="-0.19782317679584827"/>
                </c:manualLayout>
              </c:layout>
              <c:tx>
                <c:rich>
                  <a:bodyPr/>
                  <a:lstStyle/>
                  <a:p>
                    <a:r>
                      <a:rPr lang="en-US" sz="3200" b="1" i="0" u="none" strike="noStrike" baseline="0" dirty="0" err="1">
                        <a:solidFill>
                          <a:schemeClr val="bg1"/>
                        </a:solidFill>
                        <a:effectLst/>
                      </a:rPr>
                      <a:t>Öğretmen</a:t>
                    </a:r>
                    <a:endParaRPr lang="en-US" dirty="0">
                      <a:solidFill>
                        <a:schemeClr val="bg1"/>
                      </a:solidFill>
                    </a:endParaRPr>
                  </a:p>
                </c:rich>
              </c:tx>
              <c:dLblPos val="bestFit"/>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4-BB8D-4744-BC5A-F92514EC915D}"/>
                </c:ext>
              </c:extLst>
            </c:dLbl>
            <c:dLbl>
              <c:idx val="2"/>
              <c:layout>
                <c:manualLayout>
                  <c:x val="-2.771309879566771E-3"/>
                  <c:y val="-0.14619801607997099"/>
                </c:manualLayout>
              </c:layout>
              <c:tx>
                <c:rich>
                  <a:bodyPr/>
                  <a:lstStyle/>
                  <a:p>
                    <a:r>
                      <a:rPr lang="en-US" sz="2400" b="1" i="0" u="none" strike="noStrike" baseline="0" dirty="0" err="1">
                        <a:solidFill>
                          <a:schemeClr val="bg1"/>
                        </a:solidFill>
                        <a:effectLst/>
                      </a:rPr>
                      <a:t>Öğrenme</a:t>
                    </a:r>
                    <a:r>
                      <a:rPr lang="en-US" sz="2400" b="1" i="0" u="none" strike="noStrike" baseline="0" dirty="0">
                        <a:solidFill>
                          <a:schemeClr val="bg1"/>
                        </a:solidFill>
                        <a:effectLst/>
                      </a:rPr>
                      <a:t> </a:t>
                    </a:r>
                    <a:r>
                      <a:rPr lang="en-US" sz="2400" b="1" i="0" u="none" strike="noStrike" baseline="0" dirty="0" err="1">
                        <a:solidFill>
                          <a:schemeClr val="bg1"/>
                        </a:solidFill>
                        <a:effectLst/>
                      </a:rPr>
                      <a:t>ortamı</a:t>
                    </a:r>
                    <a:r>
                      <a:rPr lang="en-US" sz="2400" b="1" i="0" u="none" strike="noStrike" baseline="0" dirty="0">
                        <a:solidFill>
                          <a:schemeClr val="bg1"/>
                        </a:solidFill>
                        <a:effectLst/>
                      </a:rPr>
                      <a:t> </a:t>
                    </a:r>
                    <a:endParaRPr lang="en-US" sz="2400" dirty="0">
                      <a:solidFill>
                        <a:schemeClr val="bg1"/>
                      </a:solidFill>
                    </a:endParaRPr>
                  </a:p>
                </c:rich>
              </c:tx>
              <c:dLblPos val="bestFit"/>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2-BB8D-4744-BC5A-F92514EC915D}"/>
                </c:ext>
              </c:extLst>
            </c:dLbl>
            <c:dLbl>
              <c:idx val="3"/>
              <c:layout>
                <c:manualLayout>
                  <c:x val="0.1486265724382354"/>
                  <c:y val="-0.1781103430870333"/>
                </c:manualLayout>
              </c:layout>
              <c:tx>
                <c:rich>
                  <a:bodyPr/>
                  <a:lstStyle/>
                  <a:p>
                    <a:r>
                      <a:rPr lang="en-US" sz="2400" b="1" i="0" u="none" strike="noStrike" baseline="0" dirty="0" err="1">
                        <a:solidFill>
                          <a:schemeClr val="bg1"/>
                        </a:solidFill>
                        <a:effectLst/>
                      </a:rPr>
                      <a:t>Arkadaşlar</a:t>
                    </a:r>
                    <a:endParaRPr lang="en-US" dirty="0">
                      <a:solidFill>
                        <a:schemeClr val="bg1"/>
                      </a:solidFill>
                    </a:endParaRPr>
                  </a:p>
                </c:rich>
              </c:tx>
              <c:dLblPos val="bestFit"/>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5-BB8D-4744-BC5A-F92514EC915D}"/>
                </c:ext>
              </c:extLst>
            </c:dLbl>
            <c:dLbl>
              <c:idx val="4"/>
              <c:layout>
                <c:manualLayout>
                  <c:x val="0.19266876316505374"/>
                  <c:y val="6.0391930540737736E-2"/>
                </c:manualLayout>
              </c:layout>
              <c:tx>
                <c:rich>
                  <a:bodyPr/>
                  <a:lstStyle/>
                  <a:p>
                    <a:r>
                      <a:rPr lang="en-US" sz="2400" dirty="0" err="1">
                        <a:solidFill>
                          <a:schemeClr val="bg1"/>
                        </a:solidFill>
                      </a:rPr>
                      <a:t>Çocuğun</a:t>
                    </a:r>
                    <a:r>
                      <a:rPr lang="en-US" sz="2400" dirty="0">
                        <a:solidFill>
                          <a:schemeClr val="bg1"/>
                        </a:solidFill>
                      </a:rPr>
                      <a:t> </a:t>
                    </a:r>
                    <a:r>
                      <a:rPr lang="en-US" sz="2400" dirty="0" err="1">
                        <a:solidFill>
                          <a:schemeClr val="bg1"/>
                        </a:solidFill>
                      </a:rPr>
                      <a:t>potansiyeli</a:t>
                    </a:r>
                    <a:r>
                      <a:rPr lang="en-US" sz="2400" dirty="0">
                        <a:solidFill>
                          <a:schemeClr val="bg1"/>
                        </a:solidFill>
                      </a:rPr>
                      <a:t> </a:t>
                    </a:r>
                    <a:r>
                      <a:rPr lang="en-US" sz="2400" dirty="0" err="1">
                        <a:solidFill>
                          <a:schemeClr val="bg1"/>
                        </a:solidFill>
                      </a:rPr>
                      <a:t>ve</a:t>
                    </a:r>
                    <a:r>
                      <a:rPr lang="en-US" sz="2400" dirty="0">
                        <a:solidFill>
                          <a:schemeClr val="bg1"/>
                        </a:solidFill>
                      </a:rPr>
                      <a:t> </a:t>
                    </a:r>
                    <a:r>
                      <a:rPr lang="en-US" sz="2400" dirty="0" err="1">
                        <a:solidFill>
                          <a:schemeClr val="bg1"/>
                        </a:solidFill>
                      </a:rPr>
                      <a:t>performansı</a:t>
                    </a:r>
                    <a:endParaRPr lang="en-US" sz="2400" dirty="0">
                      <a:solidFill>
                        <a:schemeClr val="bg1"/>
                      </a:solidFill>
                    </a:endParaRPr>
                  </a:p>
                </c:rich>
              </c:tx>
              <c:dLblPos val="bestFit"/>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6-BB8D-4744-BC5A-F92514EC915D}"/>
                </c:ext>
              </c:extLst>
            </c:dLbl>
            <c:dLbl>
              <c:idx val="5"/>
              <c:layout>
                <c:manualLayout>
                  <c:x val="9.8029115079819942E-2"/>
                  <c:y val="0.15971412208317781"/>
                </c:manualLayout>
              </c:layout>
              <c:tx>
                <c:rich>
                  <a:bodyPr/>
                  <a:lstStyle/>
                  <a:p>
                    <a:r>
                      <a:rPr lang="en-US" sz="2400" b="1" i="0" u="none" strike="noStrike" baseline="0" dirty="0" err="1">
                        <a:solidFill>
                          <a:schemeClr val="bg1"/>
                        </a:solidFill>
                        <a:effectLst/>
                      </a:rPr>
                      <a:t>Motivasyon</a:t>
                    </a:r>
                    <a:r>
                      <a:rPr lang="en-US" sz="1330" b="1" i="0" u="none" strike="noStrike" baseline="0" dirty="0">
                        <a:effectLst/>
                      </a:rPr>
                      <a:t> </a:t>
                    </a:r>
                    <a:endParaRPr lang="en-US" dirty="0"/>
                  </a:p>
                </c:rich>
              </c:tx>
              <c:dLblPos val="bestFit"/>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7-BB8D-4744-BC5A-F92514EC915D}"/>
                </c:ext>
              </c:extLst>
            </c:dLbl>
            <c:dLbl>
              <c:idx val="6"/>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B8D-4744-BC5A-F92514EC915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tr-TR"/>
              </a:p>
            </c:txPr>
            <c:dLblPos val="ctr"/>
            <c:showLegendKey val="0"/>
            <c:showVal val="0"/>
            <c:showCatName val="0"/>
            <c:showSerName val="0"/>
            <c:showPercent val="1"/>
            <c:showBubbleSize val="0"/>
            <c:showLeaderLines val="0"/>
            <c:extLst>
              <c:ext xmlns:c15="http://schemas.microsoft.com/office/drawing/2012/chart" uri="{CE6537A1-D6FC-4f65-9D91-7224C49458BB}"/>
            </c:extLst>
          </c:dLbls>
          <c:cat>
            <c:strRef>
              <c:f>Sayfa1!$A$2:$A$8</c:f>
              <c:strCache>
                <c:ptCount val="5"/>
                <c:pt idx="0">
                  <c:v>1. Çeyrek</c:v>
                </c:pt>
                <c:pt idx="1">
                  <c:v>2. Çeyrek</c:v>
                </c:pt>
                <c:pt idx="2">
                  <c:v>3. Çeyrek</c:v>
                </c:pt>
                <c:pt idx="3">
                  <c:v>4. Çeyrek</c:v>
                </c:pt>
                <c:pt idx="4">
                  <c:v>5. Çeyrek</c:v>
                </c:pt>
              </c:strCache>
            </c:strRef>
          </c:cat>
          <c:val>
            <c:numRef>
              <c:f>Sayfa1!$B$2:$B$8</c:f>
              <c:numCache>
                <c:formatCode>General</c:formatCode>
                <c:ptCount val="7"/>
                <c:pt idx="0">
                  <c:v>4</c:v>
                </c:pt>
                <c:pt idx="1">
                  <c:v>2</c:v>
                </c:pt>
                <c:pt idx="2">
                  <c:v>2</c:v>
                </c:pt>
                <c:pt idx="3">
                  <c:v>2</c:v>
                </c:pt>
                <c:pt idx="4">
                  <c:v>2</c:v>
                </c:pt>
                <c:pt idx="5">
                  <c:v>2</c:v>
                </c:pt>
              </c:numCache>
            </c:numRef>
          </c:val>
          <c:extLst>
            <c:ext xmlns:c16="http://schemas.microsoft.com/office/drawing/2014/chart" uri="{C3380CC4-5D6E-409C-BE32-E72D297353CC}">
              <c16:uniqueId val="{00000000-BB8D-4744-BC5A-F92514EC915D}"/>
            </c:ext>
          </c:extLst>
        </c:ser>
        <c:dLbls>
          <c:dLblPos val="ctr"/>
          <c:showLegendKey val="0"/>
          <c:showVal val="0"/>
          <c:showCatName val="0"/>
          <c:showSerName val="0"/>
          <c:showPercent val="1"/>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B5CDDAE-E203-420A-9A3B-E68F2FBA667F}" type="datetimeFigureOut">
              <a:rPr lang="tr-TR" smtClean="0"/>
              <a:t>03.10.2022</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629BB66-01A7-40D6-85EA-744FD15AF641}" type="slidenum">
              <a:rPr lang="tr-TR" smtClean="0"/>
              <a:t>‹#›</a:t>
            </a:fld>
            <a:endParaRPr lang="tr-TR"/>
          </a:p>
        </p:txBody>
      </p:sp>
    </p:spTree>
    <p:extLst>
      <p:ext uri="{BB962C8B-B14F-4D97-AF65-F5344CB8AC3E}">
        <p14:creationId xmlns:p14="http://schemas.microsoft.com/office/powerpoint/2010/main" val="905710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B5CDDAE-E203-420A-9A3B-E68F2FBA667F}" type="datetimeFigureOut">
              <a:rPr lang="tr-TR" smtClean="0"/>
              <a:t>03.10.2022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29BB66-01A7-40D6-85EA-744FD15AF641}" type="slidenum">
              <a:rPr lang="tr-TR" smtClean="0"/>
              <a:t>‹#›</a:t>
            </a:fld>
            <a:endParaRPr lang="tr-TR"/>
          </a:p>
        </p:txBody>
      </p:sp>
    </p:spTree>
    <p:extLst>
      <p:ext uri="{BB962C8B-B14F-4D97-AF65-F5344CB8AC3E}">
        <p14:creationId xmlns:p14="http://schemas.microsoft.com/office/powerpoint/2010/main" val="327271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B5CDDAE-E203-420A-9A3B-E68F2FBA667F}" type="datetimeFigureOut">
              <a:rPr lang="tr-TR" smtClean="0"/>
              <a:t>03.10.2022</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29BB66-01A7-40D6-85EA-744FD15AF641}"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4812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DB5CDDAE-E203-420A-9A3B-E68F2FBA667F}" type="datetimeFigureOut">
              <a:rPr lang="tr-TR" smtClean="0"/>
              <a:t>03.10.2022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29BB66-01A7-40D6-85EA-744FD15AF641}" type="slidenum">
              <a:rPr lang="tr-TR" smtClean="0"/>
              <a:t>‹#›</a:t>
            </a:fld>
            <a:endParaRPr lang="tr-TR"/>
          </a:p>
        </p:txBody>
      </p:sp>
    </p:spTree>
    <p:extLst>
      <p:ext uri="{BB962C8B-B14F-4D97-AF65-F5344CB8AC3E}">
        <p14:creationId xmlns:p14="http://schemas.microsoft.com/office/powerpoint/2010/main" val="610135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DB5CDDAE-E203-420A-9A3B-E68F2FBA667F}" type="datetimeFigureOut">
              <a:rPr lang="tr-TR" smtClean="0"/>
              <a:t>03.10.2022</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29BB66-01A7-40D6-85EA-744FD15AF641}"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41488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DB5CDDAE-E203-420A-9A3B-E68F2FBA667F}" type="datetimeFigureOut">
              <a:rPr lang="tr-TR" smtClean="0"/>
              <a:t>03.10.2022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29BB66-01A7-40D6-85EA-744FD15AF641}" type="slidenum">
              <a:rPr lang="tr-TR" smtClean="0"/>
              <a:t>‹#›</a:t>
            </a:fld>
            <a:endParaRPr lang="tr-TR"/>
          </a:p>
        </p:txBody>
      </p:sp>
    </p:spTree>
    <p:extLst>
      <p:ext uri="{BB962C8B-B14F-4D97-AF65-F5344CB8AC3E}">
        <p14:creationId xmlns:p14="http://schemas.microsoft.com/office/powerpoint/2010/main" val="3429967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B5CDDAE-E203-420A-9A3B-E68F2FBA667F}" type="datetimeFigureOut">
              <a:rPr lang="tr-TR" smtClean="0"/>
              <a:t>03.10.2022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29BB66-01A7-40D6-85EA-744FD15AF641}" type="slidenum">
              <a:rPr lang="tr-TR" smtClean="0"/>
              <a:t>‹#›</a:t>
            </a:fld>
            <a:endParaRPr lang="tr-TR"/>
          </a:p>
        </p:txBody>
      </p:sp>
    </p:spTree>
    <p:extLst>
      <p:ext uri="{BB962C8B-B14F-4D97-AF65-F5344CB8AC3E}">
        <p14:creationId xmlns:p14="http://schemas.microsoft.com/office/powerpoint/2010/main" val="3288207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B5CDDAE-E203-420A-9A3B-E68F2FBA667F}" type="datetimeFigureOut">
              <a:rPr lang="tr-TR" smtClean="0"/>
              <a:t>03.10.2022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29BB66-01A7-40D6-85EA-744FD15AF641}" type="slidenum">
              <a:rPr lang="tr-TR" smtClean="0"/>
              <a:t>‹#›</a:t>
            </a:fld>
            <a:endParaRPr lang="tr-TR"/>
          </a:p>
        </p:txBody>
      </p:sp>
    </p:spTree>
    <p:extLst>
      <p:ext uri="{BB962C8B-B14F-4D97-AF65-F5344CB8AC3E}">
        <p14:creationId xmlns:p14="http://schemas.microsoft.com/office/powerpoint/2010/main" val="3808229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B5CDDAE-E203-420A-9A3B-E68F2FBA667F}" type="datetimeFigureOut">
              <a:rPr lang="tr-TR" smtClean="0"/>
              <a:t>03.10.2022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29BB66-01A7-40D6-85EA-744FD15AF641}" type="slidenum">
              <a:rPr lang="tr-TR" smtClean="0"/>
              <a:t>‹#›</a:t>
            </a:fld>
            <a:endParaRPr lang="tr-TR"/>
          </a:p>
        </p:txBody>
      </p:sp>
    </p:spTree>
    <p:extLst>
      <p:ext uri="{BB962C8B-B14F-4D97-AF65-F5344CB8AC3E}">
        <p14:creationId xmlns:p14="http://schemas.microsoft.com/office/powerpoint/2010/main" val="782426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B5CDDAE-E203-420A-9A3B-E68F2FBA667F}" type="datetimeFigureOut">
              <a:rPr lang="tr-TR" smtClean="0"/>
              <a:t>03.10.2022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29BB66-01A7-40D6-85EA-744FD15AF641}" type="slidenum">
              <a:rPr lang="tr-TR" smtClean="0"/>
              <a:t>‹#›</a:t>
            </a:fld>
            <a:endParaRPr lang="tr-TR"/>
          </a:p>
        </p:txBody>
      </p:sp>
    </p:spTree>
    <p:extLst>
      <p:ext uri="{BB962C8B-B14F-4D97-AF65-F5344CB8AC3E}">
        <p14:creationId xmlns:p14="http://schemas.microsoft.com/office/powerpoint/2010/main" val="93765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B5CDDAE-E203-420A-9A3B-E68F2FBA667F}" type="datetimeFigureOut">
              <a:rPr lang="tr-TR" smtClean="0"/>
              <a:t>03.10.2022</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629BB66-01A7-40D6-85EA-744FD15AF641}" type="slidenum">
              <a:rPr lang="tr-TR" smtClean="0"/>
              <a:t>‹#›</a:t>
            </a:fld>
            <a:endParaRPr lang="tr-TR"/>
          </a:p>
        </p:txBody>
      </p:sp>
    </p:spTree>
    <p:extLst>
      <p:ext uri="{BB962C8B-B14F-4D97-AF65-F5344CB8AC3E}">
        <p14:creationId xmlns:p14="http://schemas.microsoft.com/office/powerpoint/2010/main" val="302415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B5CDDAE-E203-420A-9A3B-E68F2FBA667F}" type="datetimeFigureOut">
              <a:rPr lang="tr-TR" smtClean="0"/>
              <a:t>03.10.2022</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629BB66-01A7-40D6-85EA-744FD15AF641}" type="slidenum">
              <a:rPr lang="tr-TR" smtClean="0"/>
              <a:t>‹#›</a:t>
            </a:fld>
            <a:endParaRPr lang="tr-TR"/>
          </a:p>
        </p:txBody>
      </p:sp>
    </p:spTree>
    <p:extLst>
      <p:ext uri="{BB962C8B-B14F-4D97-AF65-F5344CB8AC3E}">
        <p14:creationId xmlns:p14="http://schemas.microsoft.com/office/powerpoint/2010/main" val="163426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B5CDDAE-E203-420A-9A3B-E68F2FBA667F}" type="datetimeFigureOut">
              <a:rPr lang="tr-TR" smtClean="0"/>
              <a:t>03.10.2022</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629BB66-01A7-40D6-85EA-744FD15AF641}" type="slidenum">
              <a:rPr lang="tr-TR" smtClean="0"/>
              <a:t>‹#›</a:t>
            </a:fld>
            <a:endParaRPr lang="tr-TR"/>
          </a:p>
        </p:txBody>
      </p:sp>
    </p:spTree>
    <p:extLst>
      <p:ext uri="{BB962C8B-B14F-4D97-AF65-F5344CB8AC3E}">
        <p14:creationId xmlns:p14="http://schemas.microsoft.com/office/powerpoint/2010/main" val="348020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5CDDAE-E203-420A-9A3B-E68F2FBA667F}" type="datetimeFigureOut">
              <a:rPr lang="tr-TR" smtClean="0"/>
              <a:t>03.10.2022</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629BB66-01A7-40D6-85EA-744FD15AF641}" type="slidenum">
              <a:rPr lang="tr-TR" smtClean="0"/>
              <a:t>‹#›</a:t>
            </a:fld>
            <a:endParaRPr lang="tr-TR"/>
          </a:p>
        </p:txBody>
      </p:sp>
    </p:spTree>
    <p:extLst>
      <p:ext uri="{BB962C8B-B14F-4D97-AF65-F5344CB8AC3E}">
        <p14:creationId xmlns:p14="http://schemas.microsoft.com/office/powerpoint/2010/main" val="361236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B5CDDAE-E203-420A-9A3B-E68F2FBA667F}" type="datetimeFigureOut">
              <a:rPr lang="tr-TR" smtClean="0"/>
              <a:t>03.10.2022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629BB66-01A7-40D6-85EA-744FD15AF641}" type="slidenum">
              <a:rPr lang="tr-TR" smtClean="0"/>
              <a:t>‹#›</a:t>
            </a:fld>
            <a:endParaRPr lang="tr-TR"/>
          </a:p>
        </p:txBody>
      </p:sp>
    </p:spTree>
    <p:extLst>
      <p:ext uri="{BB962C8B-B14F-4D97-AF65-F5344CB8AC3E}">
        <p14:creationId xmlns:p14="http://schemas.microsoft.com/office/powerpoint/2010/main" val="1577032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B5CDDAE-E203-420A-9A3B-E68F2FBA667F}" type="datetimeFigureOut">
              <a:rPr lang="tr-TR" smtClean="0"/>
              <a:t>03.10.2022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29BB66-01A7-40D6-85EA-744FD15AF641}" type="slidenum">
              <a:rPr lang="tr-TR" smtClean="0"/>
              <a:t>‹#›</a:t>
            </a:fld>
            <a:endParaRPr lang="tr-TR"/>
          </a:p>
        </p:txBody>
      </p:sp>
    </p:spTree>
    <p:extLst>
      <p:ext uri="{BB962C8B-B14F-4D97-AF65-F5344CB8AC3E}">
        <p14:creationId xmlns:p14="http://schemas.microsoft.com/office/powerpoint/2010/main" val="2819860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B5CDDAE-E203-420A-9A3B-E68F2FBA667F}" type="datetimeFigureOut">
              <a:rPr lang="tr-TR" smtClean="0"/>
              <a:t>03.10.2022</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629BB66-01A7-40D6-85EA-744FD15AF641}" type="slidenum">
              <a:rPr lang="tr-TR" smtClean="0"/>
              <a:t>‹#›</a:t>
            </a:fld>
            <a:endParaRPr lang="tr-TR"/>
          </a:p>
        </p:txBody>
      </p:sp>
    </p:spTree>
    <p:extLst>
      <p:ext uri="{BB962C8B-B14F-4D97-AF65-F5344CB8AC3E}">
        <p14:creationId xmlns:p14="http://schemas.microsoft.com/office/powerpoint/2010/main" val="29036352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73251D9C-763E-35CC-7F7B-DCC9E03FD6C3}"/>
              </a:ext>
            </a:extLst>
          </p:cNvPr>
          <p:cNvPicPr>
            <a:picLocks noChangeAspect="1"/>
          </p:cNvPicPr>
          <p:nvPr/>
        </p:nvPicPr>
        <p:blipFill>
          <a:blip r:embed="rId2"/>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2682548D-CDEA-03D4-1E85-CED33596AC73}"/>
              </a:ext>
            </a:extLst>
          </p:cNvPr>
          <p:cNvSpPr>
            <a:spLocks noGrp="1"/>
          </p:cNvSpPr>
          <p:nvPr>
            <p:ph type="ctrTitle"/>
          </p:nvPr>
        </p:nvSpPr>
        <p:spPr>
          <a:xfrm>
            <a:off x="1137149" y="345098"/>
            <a:ext cx="8637073" cy="2920713"/>
          </a:xfrm>
        </p:spPr>
        <p:txBody>
          <a:bodyPr>
            <a:noAutofit/>
          </a:bodyPr>
          <a:lstStyle/>
          <a:p>
            <a:pPr algn="ctr"/>
            <a:r>
              <a:rPr lang="tr-TR" sz="13600" b="1" dirty="0">
                <a:ln w="17780" cmpd="sng">
                  <a:solidFill>
                    <a:srgbClr val="FFFFFF"/>
                  </a:solidFill>
                  <a:prstDash val="solid"/>
                  <a:miter lim="800000"/>
                </a:ln>
                <a:solidFill>
                  <a:schemeClr val="bg1"/>
                </a:solidFill>
                <a:effectLst>
                  <a:outerShdw blurRad="50800" algn="tl" rotWithShape="0">
                    <a:srgbClr val="000000"/>
                  </a:outerShdw>
                </a:effectLst>
                <a:latin typeface="Aharoni" pitchFamily="2" charset="-79"/>
                <a:cs typeface="Aharoni" pitchFamily="2" charset="-79"/>
              </a:rPr>
              <a:t>LGS </a:t>
            </a:r>
            <a:r>
              <a:rPr lang="tr-TR" sz="17400" b="1" dirty="0">
                <a:ln w="17780" cmpd="sng">
                  <a:solidFill>
                    <a:srgbClr val="FFFFFF"/>
                  </a:solidFill>
                  <a:prstDash val="solid"/>
                  <a:miter lim="800000"/>
                </a:ln>
                <a:solidFill>
                  <a:schemeClr val="bg1"/>
                </a:solidFill>
                <a:effectLst>
                  <a:outerShdw blurRad="50800" algn="tl" rotWithShape="0">
                    <a:srgbClr val="000000"/>
                  </a:outerShdw>
                </a:effectLst>
                <a:latin typeface="Aharoni" pitchFamily="2" charset="-79"/>
                <a:cs typeface="Aharoni" pitchFamily="2" charset="-79"/>
              </a:rPr>
              <a:t>2023</a:t>
            </a:r>
            <a:br>
              <a:rPr lang="tr-TR" sz="8000" b="1" dirty="0">
                <a:ln w="17780" cmpd="sng">
                  <a:solidFill>
                    <a:srgbClr val="FFFFFF"/>
                  </a:solidFill>
                  <a:prstDash val="solid"/>
                  <a:miter lim="800000"/>
                </a:ln>
                <a:solidFill>
                  <a:schemeClr val="bg1"/>
                </a:solidFill>
                <a:effectLst>
                  <a:outerShdw blurRad="50800" algn="tl" rotWithShape="0">
                    <a:srgbClr val="000000"/>
                  </a:outerShdw>
                </a:effectLst>
                <a:latin typeface="Aharoni" pitchFamily="2" charset="-79"/>
                <a:cs typeface="Aharoni" pitchFamily="2" charset="-79"/>
              </a:rPr>
            </a:br>
            <a:endParaRPr lang="tr-TR" dirty="0">
              <a:solidFill>
                <a:schemeClr val="bg1"/>
              </a:solidFill>
            </a:endParaRPr>
          </a:p>
        </p:txBody>
      </p:sp>
      <p:sp>
        <p:nvSpPr>
          <p:cNvPr id="3" name="Alt Başlık 2">
            <a:extLst>
              <a:ext uri="{FF2B5EF4-FFF2-40B4-BE49-F238E27FC236}">
                <a16:creationId xmlns:a16="http://schemas.microsoft.com/office/drawing/2014/main" id="{CC61CB3D-DA42-45B6-80A2-069C2196A89E}"/>
              </a:ext>
            </a:extLst>
          </p:cNvPr>
          <p:cNvSpPr>
            <a:spLocks noGrp="1"/>
          </p:cNvSpPr>
          <p:nvPr>
            <p:ph type="subTitle" idx="1"/>
          </p:nvPr>
        </p:nvSpPr>
        <p:spPr>
          <a:xfrm>
            <a:off x="1137150" y="2093341"/>
            <a:ext cx="8637072" cy="2344940"/>
          </a:xfrm>
        </p:spPr>
        <p:txBody>
          <a:bodyPr>
            <a:normAutofit fontScale="92500"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800" b="1" i="0" u="none" strike="noStrike" kern="1200" cap="none" spc="0" normalizeH="0" baseline="0" noProof="0" dirty="0">
                <a:ln w="10160">
                  <a:solidFill>
                    <a:srgbClr val="4472C4"/>
                  </a:solidFill>
                  <a:prstDash val="solid"/>
                </a:ln>
                <a:solidFill>
                  <a:schemeClr val="bg1"/>
                </a:solidFill>
                <a:effectLst>
                  <a:outerShdw blurRad="38100" dist="22860" dir="5400000" algn="tl" rotWithShape="0">
                    <a:srgbClr val="000000">
                      <a:alpha val="30000"/>
                    </a:srgbClr>
                  </a:outerShdw>
                </a:effectLst>
                <a:uLnTx/>
                <a:uFillTx/>
                <a:latin typeface="Calibri"/>
                <a:ea typeface="+mn-ea"/>
                <a:cs typeface="+mn-cs"/>
              </a:rPr>
              <a:t>LİSELERE GEÇİŞ SİSTEMİ</a:t>
            </a:r>
            <a:endParaRPr kumimoji="0" lang="en-US" sz="8800" b="1" i="0" u="none" strike="noStrike" kern="1200" cap="none" spc="0" normalizeH="0" baseline="0" noProof="0" dirty="0">
              <a:ln w="10160">
                <a:solidFill>
                  <a:srgbClr val="4472C4"/>
                </a:solidFill>
                <a:prstDash val="solid"/>
              </a:ln>
              <a:solidFill>
                <a:schemeClr val="bg1"/>
              </a:solidFill>
              <a:effectLst>
                <a:outerShdw blurRad="38100" dist="22860" dir="5400000" algn="tl" rotWithShape="0">
                  <a:srgbClr val="000000">
                    <a:alpha val="30000"/>
                  </a:srgbClr>
                </a:outerShdw>
              </a:effectLst>
              <a:uLnTx/>
              <a:uFillTx/>
              <a:latin typeface="Calibri"/>
              <a:ea typeface="+mn-ea"/>
              <a:cs typeface="+mn-cs"/>
            </a:endParaRPr>
          </a:p>
          <a:p>
            <a:endParaRPr lang="tr-TR" dirty="0"/>
          </a:p>
        </p:txBody>
      </p:sp>
    </p:spTree>
    <p:extLst>
      <p:ext uri="{BB962C8B-B14F-4D97-AF65-F5344CB8AC3E}">
        <p14:creationId xmlns:p14="http://schemas.microsoft.com/office/powerpoint/2010/main" val="3943040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0296CEA-C729-7B28-D2BE-42883CD15067}"/>
              </a:ext>
            </a:extLst>
          </p:cNvPr>
          <p:cNvSpPr>
            <a:spLocks noGrp="1"/>
          </p:cNvSpPr>
          <p:nvPr>
            <p:ph idx="1"/>
          </p:nvPr>
        </p:nvSpPr>
        <p:spPr>
          <a:xfrm>
            <a:off x="1292553" y="504984"/>
            <a:ext cx="10051308" cy="5233207"/>
          </a:xfrm>
        </p:spPr>
        <p:txBody>
          <a:bodyPr>
            <a:normAutofit/>
          </a:bodyPr>
          <a:lstStyle/>
          <a:p>
            <a:pPr>
              <a:buClr>
                <a:schemeClr val="bg1"/>
              </a:buClr>
              <a:buFont typeface="Wingdings" panose="05000000000000000000" pitchFamily="2" charset="2"/>
              <a:buChar char="Ø"/>
            </a:pPr>
            <a:r>
              <a:rPr lang="tr-TR" sz="2400" b="1" dirty="0">
                <a:solidFill>
                  <a:schemeClr val="tx1"/>
                </a:solidFill>
              </a:rPr>
              <a:t>KOŞULSUZ SEVGİ </a:t>
            </a:r>
            <a:r>
              <a:rPr lang="tr-TR" dirty="0">
                <a:solidFill>
                  <a:schemeClr val="accent2"/>
                </a:solidFill>
              </a:rPr>
              <a:t>(</a:t>
            </a:r>
            <a:r>
              <a:rPr lang="tr-TR" sz="1800" dirty="0">
                <a:solidFill>
                  <a:schemeClr val="accent2"/>
                </a:solidFill>
                <a:effectLst/>
                <a:latin typeface="Poppins" panose="00000500000000000000" pitchFamily="2" charset="-94"/>
                <a:ea typeface="Times New Roman" panose="02020603050405020304" pitchFamily="18" charset="0"/>
              </a:rPr>
              <a:t>sevginin çocuğun performansına dayalı olarak verilmemesi)</a:t>
            </a:r>
            <a:endParaRPr lang="tr-TR" dirty="0">
              <a:solidFill>
                <a:schemeClr val="accent2"/>
              </a:solidFill>
            </a:endParaRPr>
          </a:p>
          <a:p>
            <a:pPr marL="0" indent="0">
              <a:buClr>
                <a:schemeClr val="bg1"/>
              </a:buClr>
              <a:buNone/>
            </a:pPr>
            <a:r>
              <a:rPr lang="tr-TR" sz="1800" dirty="0">
                <a:solidFill>
                  <a:srgbClr val="333333"/>
                </a:solidFill>
                <a:effectLst/>
                <a:latin typeface="Poppins" panose="00000500000000000000" pitchFamily="2" charset="-94"/>
                <a:ea typeface="Times New Roman" panose="02020603050405020304" pitchFamily="18" charset="0"/>
              </a:rPr>
              <a:t>Ödevlerini yaparsan tabi ki birlikte oynayabiliriz.</a:t>
            </a:r>
          </a:p>
          <a:p>
            <a:pPr marL="0" indent="0">
              <a:buClr>
                <a:schemeClr val="bg1"/>
              </a:buClr>
              <a:buNone/>
            </a:pPr>
            <a:r>
              <a:rPr lang="tr-TR" sz="1800" dirty="0">
                <a:solidFill>
                  <a:srgbClr val="333333"/>
                </a:solidFill>
                <a:effectLst/>
                <a:latin typeface="Poppins" panose="00000500000000000000" pitchFamily="2" charset="-94"/>
                <a:ea typeface="Times New Roman" panose="02020603050405020304" pitchFamily="18" charset="0"/>
              </a:rPr>
              <a:t>Yemeğini yersen tabi ki seni severim.</a:t>
            </a:r>
          </a:p>
          <a:p>
            <a:pPr marL="0" indent="0">
              <a:buClr>
                <a:schemeClr val="bg1"/>
              </a:buClr>
              <a:buNone/>
            </a:pPr>
            <a:r>
              <a:rPr lang="tr-TR" sz="1800" dirty="0">
                <a:solidFill>
                  <a:srgbClr val="333333"/>
                </a:solidFill>
                <a:effectLst/>
                <a:latin typeface="Poppins" panose="00000500000000000000" pitchFamily="2" charset="-94"/>
                <a:ea typeface="Times New Roman" panose="02020603050405020304" pitchFamily="18" charset="0"/>
              </a:rPr>
              <a:t>Sen daha başarılı olursan ben de daha iyi bir anne olurum</a:t>
            </a:r>
          </a:p>
          <a:p>
            <a:pPr marL="0" indent="0">
              <a:buClr>
                <a:schemeClr val="bg1"/>
              </a:buClr>
              <a:buNone/>
            </a:pPr>
            <a:endParaRPr lang="tr-TR" sz="1800" dirty="0">
              <a:solidFill>
                <a:srgbClr val="333333"/>
              </a:solidFill>
              <a:latin typeface="Poppins" panose="00000500000000000000" pitchFamily="2" charset="-94"/>
            </a:endParaRPr>
          </a:p>
          <a:p>
            <a:pPr marL="0" indent="0">
              <a:buClr>
                <a:schemeClr val="bg1"/>
              </a:buClr>
              <a:buNone/>
            </a:pPr>
            <a:r>
              <a:rPr lang="tr-TR" sz="1800" dirty="0">
                <a:solidFill>
                  <a:srgbClr val="333333"/>
                </a:solidFill>
                <a:effectLst/>
                <a:latin typeface="Poppins" panose="00000500000000000000" pitchFamily="2" charset="-94"/>
                <a:ea typeface="Times New Roman" panose="02020603050405020304" pitchFamily="18" charset="0"/>
              </a:rPr>
              <a:t>               sınav kaygısı</a:t>
            </a:r>
          </a:p>
          <a:p>
            <a:pPr marL="0" indent="0">
              <a:buClr>
                <a:schemeClr val="bg1"/>
              </a:buClr>
              <a:buNone/>
            </a:pPr>
            <a:r>
              <a:rPr lang="tr-TR" sz="1800" dirty="0">
                <a:solidFill>
                  <a:srgbClr val="333333"/>
                </a:solidFill>
                <a:effectLst/>
                <a:latin typeface="Poppins" panose="00000500000000000000" pitchFamily="2" charset="-94"/>
                <a:ea typeface="Times New Roman" panose="02020603050405020304" pitchFamily="18" charset="0"/>
              </a:rPr>
              <a:t>              okul fobisi</a:t>
            </a:r>
          </a:p>
          <a:p>
            <a:pPr marL="0" indent="0">
              <a:buClr>
                <a:schemeClr val="bg1"/>
              </a:buClr>
              <a:buNone/>
            </a:pPr>
            <a:r>
              <a:rPr lang="tr-TR" sz="1800" dirty="0">
                <a:solidFill>
                  <a:srgbClr val="333333"/>
                </a:solidFill>
                <a:effectLst/>
                <a:latin typeface="Poppins" panose="00000500000000000000" pitchFamily="2" charset="-94"/>
                <a:ea typeface="Times New Roman" panose="02020603050405020304" pitchFamily="18" charset="0"/>
              </a:rPr>
              <a:t>              özgüven eksikliği </a:t>
            </a:r>
          </a:p>
          <a:p>
            <a:pPr marL="0" indent="0">
              <a:buClr>
                <a:schemeClr val="bg1"/>
              </a:buClr>
              <a:buNone/>
            </a:pPr>
            <a:r>
              <a:rPr lang="tr-TR" sz="1800" dirty="0">
                <a:solidFill>
                  <a:srgbClr val="333333"/>
                </a:solidFill>
                <a:effectLst/>
                <a:latin typeface="Poppins" panose="00000500000000000000" pitchFamily="2" charset="-94"/>
                <a:ea typeface="Times New Roman" panose="02020603050405020304" pitchFamily="18" charset="0"/>
                <a:cs typeface="Times New Roman" panose="02020603050405020304" pitchFamily="18" charset="0"/>
              </a:rPr>
              <a:t>           </a:t>
            </a:r>
          </a:p>
          <a:p>
            <a:pPr marL="0" indent="0">
              <a:buClr>
                <a:schemeClr val="bg1"/>
              </a:buClr>
              <a:buNone/>
            </a:pPr>
            <a:r>
              <a:rPr lang="tr-TR" sz="1800" dirty="0">
                <a:solidFill>
                  <a:srgbClr val="333333"/>
                </a:solidFill>
                <a:effectLst/>
                <a:latin typeface="Poppins" panose="00000500000000000000" pitchFamily="2" charset="-94"/>
                <a:ea typeface="Times New Roman" panose="02020603050405020304" pitchFamily="18" charset="0"/>
                <a:cs typeface="Times New Roman" panose="02020603050405020304" pitchFamily="18" charset="0"/>
              </a:rPr>
              <a:t>  Çocuk başarısız olur ve ailenin sevgisinden mahrum kalırsa sevgi edinmek için   farklı yollar deneyebilir. Yalan söyleme, başarısızlığı gizleme gibi.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Clr>
                <a:schemeClr val="bg1"/>
              </a:buClr>
              <a:buNone/>
            </a:pPr>
            <a:endParaRPr lang="tr-TR" dirty="0"/>
          </a:p>
        </p:txBody>
      </p:sp>
      <p:sp>
        <p:nvSpPr>
          <p:cNvPr id="5" name="Ok: Sağ 4">
            <a:extLst>
              <a:ext uri="{FF2B5EF4-FFF2-40B4-BE49-F238E27FC236}">
                <a16:creationId xmlns:a16="http://schemas.microsoft.com/office/drawing/2014/main" id="{61641286-4EBE-A529-F3CA-F31C2ACDEFF2}"/>
              </a:ext>
            </a:extLst>
          </p:cNvPr>
          <p:cNvSpPr/>
          <p:nvPr/>
        </p:nvSpPr>
        <p:spPr>
          <a:xfrm>
            <a:off x="1062427" y="3009196"/>
            <a:ext cx="978408" cy="2683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Ok: Sağ 5">
            <a:extLst>
              <a:ext uri="{FF2B5EF4-FFF2-40B4-BE49-F238E27FC236}">
                <a16:creationId xmlns:a16="http://schemas.microsoft.com/office/drawing/2014/main" id="{96005FD0-71D1-020A-C66D-1D7E2675E028}"/>
              </a:ext>
            </a:extLst>
          </p:cNvPr>
          <p:cNvSpPr/>
          <p:nvPr/>
        </p:nvSpPr>
        <p:spPr>
          <a:xfrm>
            <a:off x="1062427" y="2663431"/>
            <a:ext cx="978408" cy="2683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Ok: Sağ 6">
            <a:extLst>
              <a:ext uri="{FF2B5EF4-FFF2-40B4-BE49-F238E27FC236}">
                <a16:creationId xmlns:a16="http://schemas.microsoft.com/office/drawing/2014/main" id="{5AE63A0A-55AF-B3A0-4EAB-392C94EA2DD2}"/>
              </a:ext>
            </a:extLst>
          </p:cNvPr>
          <p:cNvSpPr/>
          <p:nvPr/>
        </p:nvSpPr>
        <p:spPr>
          <a:xfrm>
            <a:off x="1062427" y="3446271"/>
            <a:ext cx="978408" cy="2683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84306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C050E1-2B11-5BBE-4515-448F75AA6BC4}"/>
              </a:ext>
            </a:extLst>
          </p:cNvPr>
          <p:cNvSpPr>
            <a:spLocks noGrp="1"/>
          </p:cNvSpPr>
          <p:nvPr>
            <p:ph type="title"/>
          </p:nvPr>
        </p:nvSpPr>
        <p:spPr>
          <a:xfrm>
            <a:off x="1139687" y="112349"/>
            <a:ext cx="9841646" cy="1368837"/>
          </a:xfrm>
        </p:spPr>
        <p:txBody>
          <a:bodyPr>
            <a:normAutofit/>
          </a:bodyPr>
          <a:lstStyle/>
          <a:p>
            <a:r>
              <a:rPr lang="tr-TR" sz="2000" dirty="0">
                <a:solidFill>
                  <a:schemeClr val="tx1"/>
                </a:solidFill>
                <a:effectLst/>
                <a:latin typeface="Poppins" panose="00000500000000000000" pitchFamily="2" charset="-94"/>
                <a:ea typeface="Times New Roman" panose="02020603050405020304" pitchFamily="18" charset="0"/>
              </a:rPr>
              <a:t>Çocuğun Başarısı veya Başarısızlığı Başkalarıyla Kıyaslanmamalıdır</a:t>
            </a:r>
            <a:br>
              <a:rPr lang="tr-TR" sz="2000" dirty="0">
                <a:solidFill>
                  <a:schemeClr val="tx1"/>
                </a:solidFill>
                <a:effectLst/>
                <a:latin typeface="Times New Roman" panose="02020603050405020304" pitchFamily="18" charset="0"/>
                <a:ea typeface="Times New Roman" panose="02020603050405020304" pitchFamily="18" charset="0"/>
              </a:rPr>
            </a:br>
            <a:endParaRPr lang="tr-TR" sz="3600" dirty="0">
              <a:solidFill>
                <a:schemeClr val="tx1"/>
              </a:solidFill>
            </a:endParaRPr>
          </a:p>
        </p:txBody>
      </p:sp>
      <p:sp>
        <p:nvSpPr>
          <p:cNvPr id="3" name="İçerik Yer Tutucusu 2">
            <a:extLst>
              <a:ext uri="{FF2B5EF4-FFF2-40B4-BE49-F238E27FC236}">
                <a16:creationId xmlns:a16="http://schemas.microsoft.com/office/drawing/2014/main" id="{6BE53930-B4C6-DD8B-ACB6-5B2FAAAD5B9E}"/>
              </a:ext>
            </a:extLst>
          </p:cNvPr>
          <p:cNvSpPr>
            <a:spLocks noGrp="1"/>
          </p:cNvSpPr>
          <p:nvPr>
            <p:ph idx="1"/>
          </p:nvPr>
        </p:nvSpPr>
        <p:spPr>
          <a:xfrm>
            <a:off x="1210667" y="706284"/>
            <a:ext cx="10172951" cy="3854981"/>
          </a:xfrm>
        </p:spPr>
        <p:txBody>
          <a:bodyPr>
            <a:normAutofit/>
          </a:bodyPr>
          <a:lstStyle/>
          <a:p>
            <a:r>
              <a:rPr lang="tr-TR" sz="18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Hiç kimse performansının başkalarıyla kıyaslanmasını istemez. Bir annenin, babanın yeterliliğinin çocuk tarafından başka bir anne baba ile kıyaslanması oldukça üzücüdür. Aynı şekilde çocuğun başarısının başka bir çocukla kıyaslanması da bir o kadar üzücüdür.</a:t>
            </a:r>
            <a:endParaRPr lang="tr-TR" sz="1800" dirty="0">
              <a:effectLst/>
              <a:latin typeface="Arial" panose="020B0604020202020204" pitchFamily="34" charset="0"/>
              <a:ea typeface="Times New Roman" panose="02020603050405020304" pitchFamily="18" charset="0"/>
              <a:cs typeface="Arial" panose="020B0604020202020204" pitchFamily="34" charset="0"/>
            </a:endParaRPr>
          </a:p>
          <a:p>
            <a:r>
              <a:rPr lang="tr-TR" sz="18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Aileler bir kıyas yapacaksa kıyas çocuğun geçmiş başarı ya da başarısızlıkları üzerinden yapılmalıdır.</a:t>
            </a:r>
          </a:p>
        </p:txBody>
      </p:sp>
      <p:sp>
        <p:nvSpPr>
          <p:cNvPr id="4" name="Bulut 3">
            <a:extLst>
              <a:ext uri="{FF2B5EF4-FFF2-40B4-BE49-F238E27FC236}">
                <a16:creationId xmlns:a16="http://schemas.microsoft.com/office/drawing/2014/main" id="{9E86CFCA-D930-4684-8B36-A6C77262AB20}"/>
              </a:ext>
            </a:extLst>
          </p:cNvPr>
          <p:cNvSpPr/>
          <p:nvPr/>
        </p:nvSpPr>
        <p:spPr>
          <a:xfrm>
            <a:off x="667327" y="2481374"/>
            <a:ext cx="5097368" cy="340921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Metin kutusu 5">
            <a:extLst>
              <a:ext uri="{FF2B5EF4-FFF2-40B4-BE49-F238E27FC236}">
                <a16:creationId xmlns:a16="http://schemas.microsoft.com/office/drawing/2014/main" id="{4935C79E-1B92-F6BF-8CC7-3C9A09ADD2EB}"/>
              </a:ext>
            </a:extLst>
          </p:cNvPr>
          <p:cNvSpPr txBox="1"/>
          <p:nvPr/>
        </p:nvSpPr>
        <p:spPr>
          <a:xfrm>
            <a:off x="1370794" y="3360936"/>
            <a:ext cx="3690433" cy="1200329"/>
          </a:xfrm>
          <a:prstGeom prst="rect">
            <a:avLst/>
          </a:prstGeom>
          <a:noFill/>
        </p:spPr>
        <p:txBody>
          <a:bodyPr wrap="square" rtlCol="0">
            <a:spAutoFit/>
          </a:bodyPr>
          <a:lstStyle/>
          <a:p>
            <a:r>
              <a:rPr lang="tr-TR"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Geçen dönem bu dersin daha düşüktü, bu dönem notunu epey yükseltmişsin. </a:t>
            </a:r>
            <a:r>
              <a:rPr lang="tr-TR" b="1" dirty="0">
                <a:solidFill>
                  <a:schemeClr val="bg1"/>
                </a:solidFill>
                <a:latin typeface="Arial" panose="020B0604020202020204" pitchFamily="34" charset="0"/>
                <a:ea typeface="Times New Roman" panose="02020603050405020304" pitchFamily="18" charset="0"/>
                <a:cs typeface="Arial" panose="020B0604020202020204" pitchFamily="34" charset="0"/>
              </a:rPr>
              <a:t>Ç</a:t>
            </a:r>
            <a:r>
              <a:rPr lang="tr-TR"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ok mutlu oldum, aferin.</a:t>
            </a:r>
            <a:endParaRPr lang="tr-TR" b="1" dirty="0">
              <a:solidFill>
                <a:schemeClr val="bg1"/>
              </a:solidFill>
            </a:endParaRPr>
          </a:p>
        </p:txBody>
      </p:sp>
      <p:sp>
        <p:nvSpPr>
          <p:cNvPr id="7" name="Bulut 6">
            <a:extLst>
              <a:ext uri="{FF2B5EF4-FFF2-40B4-BE49-F238E27FC236}">
                <a16:creationId xmlns:a16="http://schemas.microsoft.com/office/drawing/2014/main" id="{933CA28E-A983-2BC2-8D18-744199E9BF19}"/>
              </a:ext>
            </a:extLst>
          </p:cNvPr>
          <p:cNvSpPr/>
          <p:nvPr/>
        </p:nvSpPr>
        <p:spPr>
          <a:xfrm>
            <a:off x="6446377" y="2368731"/>
            <a:ext cx="5097368" cy="340921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latin typeface="Arial" panose="020B0604020202020204" pitchFamily="34" charset="0"/>
                <a:cs typeface="Arial" panose="020B0604020202020204" pitchFamily="34" charset="0"/>
              </a:rPr>
              <a:t>Matematiğin geçen dönem daha iyiydi, bu dönem notun düşmüş. Bu düşüşü bekliyor muydun? Sence sorun ne? Zorlandığın ve bizim yardımcı olabileceğimiz bir şey var mı?”</a:t>
            </a:r>
          </a:p>
          <a:p>
            <a:pPr algn="ctr"/>
            <a:endParaRPr lang="tr-TR" dirty="0"/>
          </a:p>
        </p:txBody>
      </p:sp>
    </p:spTree>
    <p:extLst>
      <p:ext uri="{BB962C8B-B14F-4D97-AF65-F5344CB8AC3E}">
        <p14:creationId xmlns:p14="http://schemas.microsoft.com/office/powerpoint/2010/main" val="313861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AF80E1-20C6-E6ED-91E2-F089BDCFDF01}"/>
              </a:ext>
            </a:extLst>
          </p:cNvPr>
          <p:cNvSpPr>
            <a:spLocks noGrp="1"/>
          </p:cNvSpPr>
          <p:nvPr>
            <p:ph type="title"/>
          </p:nvPr>
        </p:nvSpPr>
        <p:spPr/>
        <p:txBody>
          <a:bodyPr>
            <a:normAutofit fontScale="90000"/>
          </a:bodyPr>
          <a:lstStyle/>
          <a:p>
            <a:r>
              <a:rPr lang="tr-TR" sz="3200" b="1" dirty="0">
                <a:solidFill>
                  <a:schemeClr val="tx1"/>
                </a:solidFill>
                <a:effectLst/>
                <a:latin typeface="Calibri Light" panose="020F0302020204030204" pitchFamily="34" charset="0"/>
                <a:ea typeface="Times New Roman" panose="02020603050405020304" pitchFamily="18" charset="0"/>
                <a:cs typeface="Calibri Light" panose="020F0302020204030204" pitchFamily="34" charset="0"/>
              </a:rPr>
              <a:t>Aile, Eğitim Hayatı Kadar Çocuğun İlgilerine de Zaman Ayırmalıdır ve Davranışlarıyla Örnek Olmalıdır</a:t>
            </a:r>
            <a:br>
              <a:rPr lang="tr-TR" sz="3200" b="1" dirty="0">
                <a:solidFill>
                  <a:schemeClr val="tx1"/>
                </a:solidFill>
                <a:effectLst/>
                <a:latin typeface="Times New Roman" panose="02020603050405020304" pitchFamily="18" charset="0"/>
                <a:ea typeface="Times New Roman" panose="02020603050405020304" pitchFamily="18" charset="0"/>
              </a:rPr>
            </a:br>
            <a:endParaRPr lang="tr-TR" b="1" dirty="0">
              <a:solidFill>
                <a:schemeClr val="tx1"/>
              </a:solidFill>
            </a:endParaRPr>
          </a:p>
        </p:txBody>
      </p:sp>
      <p:sp>
        <p:nvSpPr>
          <p:cNvPr id="3" name="İçerik Yer Tutucusu 2">
            <a:extLst>
              <a:ext uri="{FF2B5EF4-FFF2-40B4-BE49-F238E27FC236}">
                <a16:creationId xmlns:a16="http://schemas.microsoft.com/office/drawing/2014/main" id="{ED3E0291-BC44-0628-94EE-92FBD60923EE}"/>
              </a:ext>
            </a:extLst>
          </p:cNvPr>
          <p:cNvSpPr>
            <a:spLocks noGrp="1"/>
          </p:cNvSpPr>
          <p:nvPr>
            <p:ph idx="1"/>
          </p:nvPr>
        </p:nvSpPr>
        <p:spPr/>
        <p:txBody>
          <a:bodyPr/>
          <a:lstStyle/>
          <a:p>
            <a:pPr fontAlgn="base">
              <a:lnSpc>
                <a:spcPts val="1800"/>
              </a:lnSpc>
              <a:spcAft>
                <a:spcPts val="1875"/>
              </a:spcAft>
            </a:pPr>
            <a:r>
              <a:rPr lang="tr-TR"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Bir çocuk ailesinde ne görürse bunu öğrenir. </a:t>
            </a:r>
          </a:p>
          <a:p>
            <a:pPr fontAlgn="base">
              <a:lnSpc>
                <a:spcPts val="1800"/>
              </a:lnSpc>
              <a:spcAft>
                <a:spcPts val="1875"/>
              </a:spcAft>
            </a:pPr>
            <a:r>
              <a:rPr lang="tr-T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Anne baba, evde geçen zamanlarını boşa geçiriyorsa</a:t>
            </a:r>
          </a:p>
          <a:p>
            <a:pPr fontAlgn="base">
              <a:lnSpc>
                <a:spcPts val="1800"/>
              </a:lnSpc>
              <a:spcAft>
                <a:spcPts val="1875"/>
              </a:spcAft>
            </a:pPr>
            <a:r>
              <a:rPr lang="tr-T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tr-TR" dirty="0">
                <a:solidFill>
                  <a:srgbClr val="000000"/>
                </a:solidFill>
                <a:latin typeface="Calibri" panose="020F0502020204030204" pitchFamily="34" charset="0"/>
                <a:ea typeface="Calibri" panose="020F0502020204030204" pitchFamily="34" charset="0"/>
                <a:cs typeface="Calibri" panose="020F0502020204030204" pitchFamily="34" charset="0"/>
              </a:rPr>
              <a:t>T</a:t>
            </a:r>
            <a:r>
              <a:rPr lang="tr-T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elevizyon karşısında saatlerce zaman öldürüyorsa çocuktan da evdeki zamanını verimli geçirmesi, bir plan yapması beklenemez</a:t>
            </a:r>
          </a:p>
          <a:p>
            <a:pPr fontAlgn="base">
              <a:lnSpc>
                <a:spcPts val="1800"/>
              </a:lnSpc>
              <a:spcAft>
                <a:spcPts val="1875"/>
              </a:spcAft>
            </a:pPr>
            <a:r>
              <a:rPr lang="tr-TR"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Bunun için anne ve babanın çocuğa örnek olması, hobilerine zaman ayırması, çocukla bilgi alışverişinde bulunması, onunla tartışması, birlikte kitap okuması, sanatsal faaliyetlere katılması gerekir. Böylece çocuk da deşarj olarak ders çalışmaktan sıkılmaz.</a:t>
            </a:r>
            <a:endParaRPr lang="tr-TR" sz="1800" dirty="0">
              <a:effectLst/>
              <a:latin typeface="Calibri" panose="020F0502020204030204" pitchFamily="34" charset="0"/>
              <a:ea typeface="Times New Roman" panose="02020603050405020304" pitchFamily="18" charset="0"/>
              <a:cs typeface="Calibri" panose="020F0502020204030204" pitchFamily="34" charset="0"/>
            </a:endParaRPr>
          </a:p>
          <a:p>
            <a:endParaRPr lang="tr-TR" dirty="0"/>
          </a:p>
        </p:txBody>
      </p:sp>
    </p:spTree>
    <p:extLst>
      <p:ext uri="{BB962C8B-B14F-4D97-AF65-F5344CB8AC3E}">
        <p14:creationId xmlns:p14="http://schemas.microsoft.com/office/powerpoint/2010/main" val="3438454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BCA9195-897F-DADE-E2C7-4431D100C9EF}"/>
              </a:ext>
            </a:extLst>
          </p:cNvPr>
          <p:cNvSpPr>
            <a:spLocks noGrp="1"/>
          </p:cNvSpPr>
          <p:nvPr>
            <p:ph idx="1"/>
          </p:nvPr>
        </p:nvSpPr>
        <p:spPr>
          <a:xfrm>
            <a:off x="1979613" y="967408"/>
            <a:ext cx="9642544" cy="5314121"/>
          </a:xfrm>
        </p:spPr>
        <p:txBody>
          <a:bodyPr>
            <a:normAutofit/>
          </a:bodyPr>
          <a:lstStyle/>
          <a:p>
            <a:r>
              <a:rPr lang="tr-TR" sz="2000"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Ders çalışma alışkanlığı kazandırıncaya kadar çocuğun ders çalışmasına engel olan maddi-manevi her problem halledilmeli, </a:t>
            </a:r>
            <a:r>
              <a:rPr lang="tr-TR" sz="2000" b="1"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çocuğa mazeret bırakmamalıdır.</a:t>
            </a:r>
          </a:p>
          <a:p>
            <a:r>
              <a:rPr lang="tr-TR" sz="2000"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Çocuk okuldan eve geldiğinde </a:t>
            </a:r>
            <a:r>
              <a:rPr lang="tr-TR" sz="2000" b="1"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bir müddet dinlenmesine, bir şeyler yemesine izin verilmeli </a:t>
            </a:r>
            <a:r>
              <a:rPr lang="tr-TR" sz="2000"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fakat bu dinlenmenin içerisinde televizyon seyretme ve bilgisayar oyunu oynama gibi etkinlikler olmamalıdır.</a:t>
            </a:r>
          </a:p>
          <a:p>
            <a:r>
              <a:rPr lang="tr-TR" sz="2000"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Ders çalışma, sadece çalışma odası ve çalışma masasında yapılmalıdır. Eğer böyle bir oda yoksa evin en sakin köşesi bu iş için ayrılmalıdır. </a:t>
            </a:r>
            <a:endParaRPr lang="tr-TR" sz="2000" dirty="0">
              <a:effectLst/>
              <a:latin typeface="Calibri Light" panose="020F0302020204030204" pitchFamily="34" charset="0"/>
              <a:ea typeface="Calibri" panose="020F0502020204030204" pitchFamily="34" charset="0"/>
              <a:cs typeface="Calibri Light" panose="020F0302020204030204" pitchFamily="34" charset="0"/>
            </a:endParaRPr>
          </a:p>
          <a:p>
            <a:r>
              <a:rPr lang="tr-TR" sz="2000"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Çalışma masası pencere kenarından uzak olmalıdır. Çünkü </a:t>
            </a:r>
            <a:r>
              <a:rPr lang="tr-TR" sz="2000" b="1"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ses ve gürültüler, dikkati dağıtabilir.</a:t>
            </a:r>
            <a:r>
              <a:rPr lang="tr-TR" sz="2000"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 Televizyon, cep telefonu gibi iletişim araçları da ders çalışma esnasında çocuğun yakınında veya etrafında ve açık olmamalıdır.</a:t>
            </a:r>
          </a:p>
          <a:p>
            <a:r>
              <a:rPr lang="tr-TR" sz="2000"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Çocuklar için alınan eşyaların (bilgisayar, cep telefonu, </a:t>
            </a:r>
            <a:r>
              <a:rPr lang="tr-TR" sz="2000" dirty="0" err="1">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v.s</a:t>
            </a:r>
            <a:r>
              <a:rPr lang="tr-TR" sz="2000"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 kullanımı kontrollü olmalıdır. </a:t>
            </a:r>
            <a:endParaRPr lang="tr-TR" sz="2400" dirty="0">
              <a:effectLst/>
              <a:latin typeface="Calibri Light" panose="020F0302020204030204" pitchFamily="34" charset="0"/>
              <a:ea typeface="Calibri" panose="020F0502020204030204" pitchFamily="34" charset="0"/>
              <a:cs typeface="Calibri Light" panose="020F0302020204030204" pitchFamily="34" charset="0"/>
            </a:endParaRPr>
          </a:p>
          <a:p>
            <a:endParaRPr lang="tr-TR" sz="24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066723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BCA9195-897F-DADE-E2C7-4431D100C9EF}"/>
              </a:ext>
            </a:extLst>
          </p:cNvPr>
          <p:cNvSpPr>
            <a:spLocks noGrp="1"/>
          </p:cNvSpPr>
          <p:nvPr>
            <p:ph idx="1"/>
          </p:nvPr>
        </p:nvSpPr>
        <p:spPr>
          <a:xfrm>
            <a:off x="2085629" y="662608"/>
            <a:ext cx="9457014" cy="5897218"/>
          </a:xfrm>
        </p:spPr>
        <p:txBody>
          <a:bodyPr>
            <a:normAutofit/>
          </a:bodyPr>
          <a:lstStyle/>
          <a:p>
            <a:r>
              <a:rPr lang="tr-TR" sz="2000" dirty="0">
                <a:solidFill>
                  <a:srgbClr val="000000"/>
                </a:solidFill>
                <a:effectLst/>
                <a:latin typeface="Times New Roman" panose="02020603050405020304" pitchFamily="18" charset="0"/>
                <a:ea typeface="Calibri" panose="020F0502020204030204" pitchFamily="34" charset="0"/>
              </a:rPr>
              <a:t>Ders çalışma sırasında çocuktan, ufak tefek de olsa, bazı işleri yapması istenmemeli.</a:t>
            </a:r>
          </a:p>
          <a:p>
            <a:endParaRPr lang="tr-TR" sz="2000" dirty="0">
              <a:solidFill>
                <a:srgbClr val="000000"/>
              </a:solidFill>
              <a:latin typeface="Times New Roman" panose="02020603050405020304" pitchFamily="18" charset="0"/>
              <a:ea typeface="Calibri" panose="020F0502020204030204" pitchFamily="34" charset="0"/>
            </a:endParaRPr>
          </a:p>
          <a:p>
            <a:endParaRPr lang="tr-TR" sz="2000" dirty="0">
              <a:solidFill>
                <a:srgbClr val="000000"/>
              </a:solidFill>
              <a:effectLst/>
              <a:latin typeface="Times New Roman" panose="02020603050405020304" pitchFamily="18" charset="0"/>
              <a:ea typeface="Calibri" panose="020F0502020204030204" pitchFamily="34" charset="0"/>
            </a:endParaRPr>
          </a:p>
          <a:p>
            <a:endParaRPr lang="tr-TR" sz="2000" dirty="0">
              <a:solidFill>
                <a:srgbClr val="000000"/>
              </a:solidFill>
              <a:latin typeface="Times New Roman" panose="02020603050405020304" pitchFamily="18" charset="0"/>
              <a:ea typeface="Calibri" panose="020F0502020204030204" pitchFamily="34" charset="0"/>
            </a:endParaRPr>
          </a:p>
          <a:p>
            <a:endParaRPr lang="tr-TR" sz="2000" dirty="0">
              <a:solidFill>
                <a:srgbClr val="000000"/>
              </a:solidFill>
              <a:effectLst/>
              <a:latin typeface="Times New Roman" panose="02020603050405020304" pitchFamily="18" charset="0"/>
              <a:ea typeface="Calibri" panose="020F0502020204030204" pitchFamily="34" charset="0"/>
            </a:endParaRPr>
          </a:p>
          <a:p>
            <a:r>
              <a:rPr lang="tr-TR" sz="1800" dirty="0">
                <a:solidFill>
                  <a:srgbClr val="000000"/>
                </a:solidFill>
                <a:effectLst/>
                <a:latin typeface="Times New Roman" panose="02020603050405020304" pitchFamily="18" charset="0"/>
                <a:ea typeface="Calibri" panose="020F0502020204030204" pitchFamily="34" charset="0"/>
              </a:rPr>
              <a:t>Anne babalar çocuklarına sık sık "</a:t>
            </a:r>
            <a:r>
              <a:rPr lang="tr-TR" sz="2400" b="1" dirty="0">
                <a:solidFill>
                  <a:srgbClr val="000000"/>
                </a:solidFill>
                <a:effectLst/>
                <a:latin typeface="Times New Roman" panose="02020603050405020304" pitchFamily="18" charset="0"/>
                <a:ea typeface="Calibri" panose="020F0502020204030204" pitchFamily="34" charset="0"/>
              </a:rPr>
              <a:t>ders çalış</a:t>
            </a:r>
            <a:r>
              <a:rPr lang="tr-TR" sz="1800" b="1" dirty="0">
                <a:solidFill>
                  <a:srgbClr val="000000"/>
                </a:solidFill>
                <a:effectLst/>
                <a:latin typeface="Times New Roman" panose="02020603050405020304" pitchFamily="18" charset="0"/>
                <a:ea typeface="Calibri" panose="020F0502020204030204" pitchFamily="34" charset="0"/>
              </a:rPr>
              <a:t>" </a:t>
            </a:r>
            <a:r>
              <a:rPr lang="tr-TR" sz="1800" dirty="0">
                <a:solidFill>
                  <a:srgbClr val="000000"/>
                </a:solidFill>
                <a:effectLst/>
                <a:latin typeface="Times New Roman" panose="02020603050405020304" pitchFamily="18" charset="0"/>
                <a:ea typeface="Calibri" panose="020F0502020204030204" pitchFamily="34" charset="0"/>
              </a:rPr>
              <a:t>diye baskı yaparak, çalışmaya karşı isteksizlik yaratmamalıdırlar. Sadece, ders çalışmanın çocuğun kendi sorumluluğunda olduğu ifade edilmeli ve bu noktada, sık olmamak kaydıyla, </a:t>
            </a:r>
            <a:r>
              <a:rPr lang="tr-TR" sz="1800" b="1" dirty="0">
                <a:solidFill>
                  <a:srgbClr val="000000"/>
                </a:solidFill>
                <a:effectLst/>
                <a:latin typeface="Times New Roman" panose="02020603050405020304" pitchFamily="18" charset="0"/>
                <a:ea typeface="Calibri" panose="020F0502020204030204" pitchFamily="34" charset="0"/>
              </a:rPr>
              <a:t>teşvik edilmelidirler. </a:t>
            </a:r>
            <a:r>
              <a:rPr lang="tr-TR" sz="2000" dirty="0">
                <a:solidFill>
                  <a:srgbClr val="000000"/>
                </a:solidFill>
                <a:effectLst/>
                <a:latin typeface="Times New Roman" panose="02020603050405020304" pitchFamily="18" charset="0"/>
                <a:ea typeface="Calibri" panose="020F0502020204030204" pitchFamily="34" charset="0"/>
              </a:rPr>
              <a:t> </a:t>
            </a:r>
          </a:p>
          <a:p>
            <a:endParaRPr lang="tr-TR" sz="2000" dirty="0"/>
          </a:p>
        </p:txBody>
      </p:sp>
      <p:sp>
        <p:nvSpPr>
          <p:cNvPr id="2" name="Ok: Sağ 1">
            <a:extLst>
              <a:ext uri="{FF2B5EF4-FFF2-40B4-BE49-F238E27FC236}">
                <a16:creationId xmlns:a16="http://schemas.microsoft.com/office/drawing/2014/main" id="{6421ECB4-8AD5-519A-335E-6FECDAAECEB2}"/>
              </a:ext>
            </a:extLst>
          </p:cNvPr>
          <p:cNvSpPr/>
          <p:nvPr/>
        </p:nvSpPr>
        <p:spPr>
          <a:xfrm>
            <a:off x="3419061" y="1192695"/>
            <a:ext cx="978408" cy="25179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Ok: Sağ 3">
            <a:extLst>
              <a:ext uri="{FF2B5EF4-FFF2-40B4-BE49-F238E27FC236}">
                <a16:creationId xmlns:a16="http://schemas.microsoft.com/office/drawing/2014/main" id="{5C45105C-E9B2-B6C4-463D-46BD876C8F65}"/>
              </a:ext>
            </a:extLst>
          </p:cNvPr>
          <p:cNvSpPr/>
          <p:nvPr/>
        </p:nvSpPr>
        <p:spPr>
          <a:xfrm>
            <a:off x="3419061" y="1630017"/>
            <a:ext cx="978408" cy="25179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Metin kutusu 4">
            <a:extLst>
              <a:ext uri="{FF2B5EF4-FFF2-40B4-BE49-F238E27FC236}">
                <a16:creationId xmlns:a16="http://schemas.microsoft.com/office/drawing/2014/main" id="{5272F211-E9AF-5D2D-9546-3632851F7E98}"/>
              </a:ext>
            </a:extLst>
          </p:cNvPr>
          <p:cNvSpPr txBox="1"/>
          <p:nvPr/>
        </p:nvSpPr>
        <p:spPr>
          <a:xfrm>
            <a:off x="4614275" y="1140551"/>
            <a:ext cx="4399722" cy="369332"/>
          </a:xfrm>
          <a:prstGeom prst="rect">
            <a:avLst/>
          </a:prstGeom>
          <a:noFill/>
        </p:spPr>
        <p:txBody>
          <a:bodyPr wrap="square" rtlCol="0">
            <a:spAutoFit/>
          </a:bodyPr>
          <a:lstStyle/>
          <a:p>
            <a:r>
              <a:rPr lang="tr-TR" b="1" dirty="0">
                <a:solidFill>
                  <a:srgbClr val="000000"/>
                </a:solidFill>
                <a:latin typeface="Times New Roman" panose="02020603050405020304" pitchFamily="18" charset="0"/>
                <a:ea typeface="Calibri" panose="020F0502020204030204" pitchFamily="34" charset="0"/>
              </a:rPr>
              <a:t>G</a:t>
            </a:r>
            <a:r>
              <a:rPr lang="tr-TR" sz="1800" b="1" dirty="0">
                <a:solidFill>
                  <a:srgbClr val="000000"/>
                </a:solidFill>
                <a:effectLst/>
                <a:latin typeface="Times New Roman" panose="02020603050405020304" pitchFamily="18" charset="0"/>
                <a:ea typeface="Calibri" panose="020F0502020204030204" pitchFamily="34" charset="0"/>
              </a:rPr>
              <a:t>it bir koşu bakkaldan ekmek al</a:t>
            </a:r>
            <a:endParaRPr lang="tr-TR" b="1" dirty="0"/>
          </a:p>
        </p:txBody>
      </p:sp>
      <p:sp>
        <p:nvSpPr>
          <p:cNvPr id="6" name="Metin kutusu 5">
            <a:extLst>
              <a:ext uri="{FF2B5EF4-FFF2-40B4-BE49-F238E27FC236}">
                <a16:creationId xmlns:a16="http://schemas.microsoft.com/office/drawing/2014/main" id="{4A4335B7-9DFC-5736-F93B-6674CC402166}"/>
              </a:ext>
            </a:extLst>
          </p:cNvPr>
          <p:cNvSpPr txBox="1"/>
          <p:nvPr/>
        </p:nvSpPr>
        <p:spPr>
          <a:xfrm>
            <a:off x="4614275" y="1571247"/>
            <a:ext cx="3549064" cy="369332"/>
          </a:xfrm>
          <a:prstGeom prst="rect">
            <a:avLst/>
          </a:prstGeom>
          <a:noFill/>
        </p:spPr>
        <p:txBody>
          <a:bodyPr wrap="square" rtlCol="0">
            <a:spAutoFit/>
          </a:bodyPr>
          <a:lstStyle/>
          <a:p>
            <a:r>
              <a:rPr lang="tr-TR" sz="1800" b="1" dirty="0">
                <a:solidFill>
                  <a:srgbClr val="000000"/>
                </a:solidFill>
                <a:effectLst/>
                <a:latin typeface="Times New Roman" panose="02020603050405020304" pitchFamily="18" charset="0"/>
                <a:ea typeface="Calibri" panose="020F0502020204030204" pitchFamily="34" charset="0"/>
              </a:rPr>
              <a:t>Kardeşine su ver</a:t>
            </a:r>
            <a:endParaRPr lang="tr-TR" b="1" dirty="0"/>
          </a:p>
        </p:txBody>
      </p:sp>
      <p:sp>
        <p:nvSpPr>
          <p:cNvPr id="7" name="Ok: Sağ 6">
            <a:extLst>
              <a:ext uri="{FF2B5EF4-FFF2-40B4-BE49-F238E27FC236}">
                <a16:creationId xmlns:a16="http://schemas.microsoft.com/office/drawing/2014/main" id="{F709E7A6-163B-E5D5-C8D4-BBC3AE2DCB58}"/>
              </a:ext>
            </a:extLst>
          </p:cNvPr>
          <p:cNvSpPr/>
          <p:nvPr/>
        </p:nvSpPr>
        <p:spPr>
          <a:xfrm>
            <a:off x="3419061" y="2054087"/>
            <a:ext cx="978408" cy="25179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Metin kutusu 7">
            <a:extLst>
              <a:ext uri="{FF2B5EF4-FFF2-40B4-BE49-F238E27FC236}">
                <a16:creationId xmlns:a16="http://schemas.microsoft.com/office/drawing/2014/main" id="{B8EB467E-216A-250F-104A-A5146209B8BA}"/>
              </a:ext>
            </a:extLst>
          </p:cNvPr>
          <p:cNvSpPr txBox="1"/>
          <p:nvPr/>
        </p:nvSpPr>
        <p:spPr>
          <a:xfrm>
            <a:off x="4614275" y="1966219"/>
            <a:ext cx="3180258" cy="369332"/>
          </a:xfrm>
          <a:prstGeom prst="rect">
            <a:avLst/>
          </a:prstGeom>
          <a:noFill/>
        </p:spPr>
        <p:txBody>
          <a:bodyPr wrap="square" rtlCol="0">
            <a:spAutoFit/>
          </a:bodyPr>
          <a:lstStyle/>
          <a:p>
            <a:r>
              <a:rPr lang="tr-TR" sz="1800" b="1" dirty="0">
                <a:solidFill>
                  <a:srgbClr val="000000"/>
                </a:solidFill>
                <a:effectLst/>
                <a:latin typeface="Times New Roman" panose="02020603050405020304" pitchFamily="18" charset="0"/>
                <a:ea typeface="Calibri" panose="020F0502020204030204" pitchFamily="34" charset="0"/>
              </a:rPr>
              <a:t>Kapıyı aç</a:t>
            </a:r>
            <a:endParaRPr lang="tr-TR" b="1" dirty="0"/>
          </a:p>
        </p:txBody>
      </p:sp>
    </p:spTree>
    <p:extLst>
      <p:ext uri="{BB962C8B-B14F-4D97-AF65-F5344CB8AC3E}">
        <p14:creationId xmlns:p14="http://schemas.microsoft.com/office/powerpoint/2010/main" val="1437471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BCA9195-897F-DADE-E2C7-4431D100C9EF}"/>
              </a:ext>
            </a:extLst>
          </p:cNvPr>
          <p:cNvSpPr>
            <a:spLocks noGrp="1"/>
          </p:cNvSpPr>
          <p:nvPr>
            <p:ph idx="1"/>
          </p:nvPr>
        </p:nvSpPr>
        <p:spPr>
          <a:xfrm>
            <a:off x="2218151" y="742121"/>
            <a:ext cx="9775065" cy="5738191"/>
          </a:xfrm>
        </p:spPr>
        <p:txBody>
          <a:bodyPr/>
          <a:lstStyle/>
          <a:p>
            <a:r>
              <a:rPr lang="tr-TR" sz="1800" dirty="0">
                <a:solidFill>
                  <a:srgbClr val="000000"/>
                </a:solidFill>
                <a:effectLst/>
                <a:latin typeface="Century" panose="02040604050505020304" pitchFamily="18" charset="0"/>
                <a:ea typeface="Calibri" panose="020F0502020204030204" pitchFamily="34" charset="0"/>
                <a:cs typeface="Century" panose="02040604050505020304" pitchFamily="18" charset="0"/>
              </a:rPr>
              <a:t>Sınav soruları özellikle okuma ve anlamaya dayalı olduğu için öğrencilerimizin her gün </a:t>
            </a:r>
            <a:r>
              <a:rPr lang="tr-TR" sz="1800" b="1" dirty="0">
                <a:solidFill>
                  <a:srgbClr val="FF0000"/>
                </a:solidFill>
                <a:effectLst/>
                <a:latin typeface="Century" panose="02040604050505020304" pitchFamily="18" charset="0"/>
                <a:ea typeface="Calibri" panose="020F0502020204030204" pitchFamily="34" charset="0"/>
                <a:cs typeface="Century" panose="02040604050505020304" pitchFamily="18" charset="0"/>
              </a:rPr>
              <a:t>kitap okumaları </a:t>
            </a:r>
            <a:r>
              <a:rPr lang="tr-TR" sz="1800" dirty="0">
                <a:solidFill>
                  <a:srgbClr val="000000"/>
                </a:solidFill>
                <a:effectLst/>
                <a:latin typeface="Century" panose="02040604050505020304" pitchFamily="18" charset="0"/>
                <a:ea typeface="Calibri" panose="020F0502020204030204" pitchFamily="34" charset="0"/>
                <a:cs typeface="Century" panose="02040604050505020304" pitchFamily="18" charset="0"/>
              </a:rPr>
              <a:t>için teşvik etmeliyiz. </a:t>
            </a:r>
            <a:endParaRPr lang="tr-TR" sz="1800" dirty="0">
              <a:solidFill>
                <a:srgbClr val="000000"/>
              </a:solidFill>
              <a:effectLst/>
              <a:latin typeface="Symbol" panose="05050102010706020507" pitchFamily="18" charset="2"/>
              <a:ea typeface="Calibri" panose="020F0502020204030204" pitchFamily="34" charset="0"/>
              <a:cs typeface="Symbol" panose="05050102010706020507" pitchFamily="18" charset="2"/>
            </a:endParaRPr>
          </a:p>
          <a:p>
            <a:r>
              <a:rPr lang="tr-TR" sz="1800" dirty="0">
                <a:solidFill>
                  <a:srgbClr val="000000"/>
                </a:solidFill>
                <a:effectLst/>
                <a:latin typeface="Century" panose="02040604050505020304" pitchFamily="18" charset="0"/>
                <a:ea typeface="Calibri" panose="020F0502020204030204" pitchFamily="34" charset="0"/>
                <a:cs typeface="Century" panose="02040604050505020304" pitchFamily="18" charset="0"/>
              </a:rPr>
              <a:t>Öğrenciler evde test çözdükleri zaman mutlaka doğru yanlışlarını kontrol etmeliler, kontrol edilmeden çözülen testin kendilerine bir katkısı olmayacaktır. </a:t>
            </a:r>
            <a:r>
              <a:rPr lang="tr-TR" sz="1800" b="1" dirty="0">
                <a:solidFill>
                  <a:srgbClr val="000000"/>
                </a:solidFill>
                <a:effectLst/>
                <a:latin typeface="Century" panose="02040604050505020304" pitchFamily="18" charset="0"/>
                <a:ea typeface="Calibri" panose="020F0502020204030204" pitchFamily="34" charset="0"/>
                <a:cs typeface="Century" panose="02040604050505020304" pitchFamily="18" charset="0"/>
              </a:rPr>
              <a:t>Bu bakımdan öğrencilerin çözdükleri test kitaplarını gözden geçiriniz</a:t>
            </a:r>
            <a:r>
              <a:rPr lang="tr-TR" sz="1800" dirty="0">
                <a:solidFill>
                  <a:srgbClr val="000000"/>
                </a:solidFill>
                <a:effectLst/>
                <a:latin typeface="Century" panose="02040604050505020304" pitchFamily="18" charset="0"/>
                <a:ea typeface="Calibri" panose="020F0502020204030204" pitchFamily="34" charset="0"/>
                <a:cs typeface="Century" panose="02040604050505020304" pitchFamily="18" charset="0"/>
              </a:rPr>
              <a:t>. </a:t>
            </a:r>
            <a:endParaRPr lang="tr-TR" sz="1800" dirty="0">
              <a:solidFill>
                <a:srgbClr val="000000"/>
              </a:solidFill>
              <a:effectLst/>
              <a:latin typeface="Symbol" panose="05050102010706020507" pitchFamily="18" charset="2"/>
              <a:ea typeface="Calibri" panose="020F0502020204030204" pitchFamily="34" charset="0"/>
              <a:cs typeface="Symbol" panose="05050102010706020507" pitchFamily="18" charset="2"/>
            </a:endParaRPr>
          </a:p>
          <a:p>
            <a:r>
              <a:rPr lang="tr-TR" sz="1800" dirty="0">
                <a:solidFill>
                  <a:srgbClr val="000000"/>
                </a:solidFill>
                <a:effectLst/>
                <a:latin typeface="Century" panose="02040604050505020304" pitchFamily="18" charset="0"/>
                <a:ea typeface="Calibri" panose="020F0502020204030204" pitchFamily="34" charset="0"/>
                <a:cs typeface="Century" panose="02040604050505020304" pitchFamily="18" charset="0"/>
              </a:rPr>
              <a:t>Anne babalarımızdan özellikle istirhamımız öğrencileri başarılı olabileceklerine dair cesaretlendirmeleri önemlidir. Anne babanın çocuğa olan inancı ve desteği öğrencilerimizi olumlu anlamda etkilemektedir. </a:t>
            </a:r>
            <a:endParaRPr lang="tr-TR" sz="1800" dirty="0">
              <a:solidFill>
                <a:srgbClr val="000000"/>
              </a:solidFill>
              <a:effectLst/>
              <a:latin typeface="Symbol" panose="05050102010706020507" pitchFamily="18" charset="2"/>
              <a:ea typeface="Calibri" panose="020F0502020204030204" pitchFamily="34" charset="0"/>
              <a:cs typeface="Symbol" panose="05050102010706020507" pitchFamily="18" charset="2"/>
            </a:endParaRPr>
          </a:p>
          <a:p>
            <a:r>
              <a:rPr lang="tr-TR" sz="1800" dirty="0">
                <a:solidFill>
                  <a:srgbClr val="000000"/>
                </a:solidFill>
                <a:effectLst/>
                <a:latin typeface="Century" panose="02040604050505020304" pitchFamily="18" charset="0"/>
                <a:ea typeface="Calibri" panose="020F0502020204030204" pitchFamily="34" charset="0"/>
                <a:cs typeface="Century" panose="02040604050505020304" pitchFamily="18" charset="0"/>
              </a:rPr>
              <a:t>Çocuklarımızın dersleriyle ilgilenmeliyiz ve konuşmalıyız ancak ailenin çocukla sohbeti, </a:t>
            </a:r>
            <a:r>
              <a:rPr lang="tr-TR" sz="1800" b="1" dirty="0">
                <a:solidFill>
                  <a:srgbClr val="FF0000"/>
                </a:solidFill>
                <a:effectLst/>
                <a:latin typeface="Century" panose="02040604050505020304" pitchFamily="18" charset="0"/>
                <a:ea typeface="Calibri" panose="020F0502020204030204" pitchFamily="34" charset="0"/>
                <a:cs typeface="Century" panose="02040604050505020304" pitchFamily="18" charset="0"/>
              </a:rPr>
              <a:t>sınav ve ders ile başlamamalı</a:t>
            </a:r>
            <a:r>
              <a:rPr lang="tr-TR" sz="1800" dirty="0">
                <a:solidFill>
                  <a:srgbClr val="000000"/>
                </a:solidFill>
                <a:effectLst/>
                <a:latin typeface="Century" panose="02040604050505020304" pitchFamily="18" charset="0"/>
                <a:ea typeface="Calibri" panose="020F0502020204030204" pitchFamily="34" charset="0"/>
                <a:cs typeface="Century" panose="02040604050505020304" pitchFamily="18" charset="0"/>
              </a:rPr>
              <a:t>, sohbetin önceliği çocuğun duygu durumu, kendisini nasıl hissettiği ile ilgili konular hakkında olmalı ardından derslerle ilgili konuşulmalıdır.</a:t>
            </a:r>
          </a:p>
          <a:p>
            <a:pPr marL="0" indent="0">
              <a:buNone/>
            </a:pPr>
            <a:endParaRPr lang="tr-TR" dirty="0"/>
          </a:p>
        </p:txBody>
      </p:sp>
    </p:spTree>
    <p:extLst>
      <p:ext uri="{BB962C8B-B14F-4D97-AF65-F5344CB8AC3E}">
        <p14:creationId xmlns:p14="http://schemas.microsoft.com/office/powerpoint/2010/main" val="2630001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B9E599-2F83-C243-9229-8CDFACA861E1}"/>
              </a:ext>
            </a:extLst>
          </p:cNvPr>
          <p:cNvSpPr>
            <a:spLocks noGrp="1"/>
          </p:cNvSpPr>
          <p:nvPr>
            <p:ph type="title"/>
          </p:nvPr>
        </p:nvSpPr>
        <p:spPr>
          <a:xfrm>
            <a:off x="2394142" y="1510748"/>
            <a:ext cx="8911687" cy="4412973"/>
          </a:xfrm>
        </p:spPr>
        <p:txBody>
          <a:bodyPr>
            <a:normAutofit fontScale="90000"/>
          </a:bodyPr>
          <a:lstStyle/>
          <a:p>
            <a:pPr algn="ctr"/>
            <a:r>
              <a:rPr lang="tr-TR" sz="4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BAŞARIYA AİLENİN, ÖĞRETMENİN VE ÖĞRENCİNİN BİRLİKTE ÇALIŞMASIYLA ULAŞILIR, YANİ BAŞARIYA ULAŞMAK BİR </a:t>
            </a:r>
            <a:r>
              <a:rPr lang="tr-TR" sz="4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EKİP</a:t>
            </a:r>
            <a:r>
              <a:rPr lang="tr-TR" sz="4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4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İŞİDİR</a:t>
            </a:r>
            <a:r>
              <a:rPr lang="tr-TR" sz="4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tr-TR" sz="4400" dirty="0">
                <a:effectLst/>
                <a:latin typeface="Calibri" panose="020F0502020204030204" pitchFamily="34" charset="0"/>
                <a:ea typeface="Calibri" panose="020F0502020204030204" pitchFamily="34" charset="0"/>
                <a:cs typeface="Times New Roman" panose="02020603050405020304" pitchFamily="18" charset="0"/>
              </a:rPr>
            </a:br>
            <a:endParaRPr lang="tr-TR" sz="6600" dirty="0"/>
          </a:p>
        </p:txBody>
      </p:sp>
    </p:spTree>
    <p:extLst>
      <p:ext uri="{BB962C8B-B14F-4D97-AF65-F5344CB8AC3E}">
        <p14:creationId xmlns:p14="http://schemas.microsoft.com/office/powerpoint/2010/main" val="402452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89E4293-9D8F-55E2-C748-F97F717E28C9}"/>
              </a:ext>
            </a:extLst>
          </p:cNvPr>
          <p:cNvSpPr>
            <a:spLocks noGrp="1"/>
          </p:cNvSpPr>
          <p:nvPr>
            <p:ph idx="1"/>
          </p:nvPr>
        </p:nvSpPr>
        <p:spPr>
          <a:xfrm>
            <a:off x="2807032" y="734996"/>
            <a:ext cx="9123711" cy="4100023"/>
          </a:xfrm>
        </p:spPr>
        <p:txBody>
          <a:bodyPr>
            <a:normAutofit/>
          </a:bodyPr>
          <a:lstStyle/>
          <a:p>
            <a:endParaRPr lang="tr-TR" sz="2800" dirty="0"/>
          </a:p>
          <a:p>
            <a:r>
              <a:rPr lang="tr-TR" sz="2600" dirty="0"/>
              <a:t>LGS NEDİR?</a:t>
            </a:r>
          </a:p>
          <a:p>
            <a:pPr marL="0" indent="0">
              <a:buNone/>
            </a:pPr>
            <a:endParaRPr lang="tr-TR" sz="2600" dirty="0"/>
          </a:p>
          <a:p>
            <a:r>
              <a:rPr lang="tr-TR" sz="2600" dirty="0"/>
              <a:t>LGS SÜRECİNDE OKULUMUZDA YAPILACAK ÇALIŞMALAR</a:t>
            </a:r>
          </a:p>
          <a:p>
            <a:endParaRPr lang="tr-TR" sz="2600" dirty="0"/>
          </a:p>
          <a:p>
            <a:r>
              <a:rPr lang="tr-TR" sz="2600" dirty="0"/>
              <a:t>LGS SÜRECİNDE ANNE-BABALARIN YAPMASI GEREKENLER</a:t>
            </a:r>
          </a:p>
        </p:txBody>
      </p:sp>
      <p:sp>
        <p:nvSpPr>
          <p:cNvPr id="4" name="Rectangle 2">
            <a:extLst>
              <a:ext uri="{FF2B5EF4-FFF2-40B4-BE49-F238E27FC236}">
                <a16:creationId xmlns:a16="http://schemas.microsoft.com/office/drawing/2014/main" id="{C81343B1-D21F-3A91-14F7-202E6EB61494}"/>
              </a:ext>
            </a:extLst>
          </p:cNvPr>
          <p:cNvSpPr>
            <a:spLocks noChangeArrowheads="1"/>
          </p:cNvSpPr>
          <p:nvPr/>
        </p:nvSpPr>
        <p:spPr bwMode="auto">
          <a:xfrm>
            <a:off x="537029" y="62239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grpSp>
        <p:nvGrpSpPr>
          <p:cNvPr id="6" name="Group 2">
            <a:extLst>
              <a:ext uri="{FF2B5EF4-FFF2-40B4-BE49-F238E27FC236}">
                <a16:creationId xmlns:a16="http://schemas.microsoft.com/office/drawing/2014/main" id="{46560756-F5D5-4497-1390-0AD2AA744596}"/>
              </a:ext>
            </a:extLst>
          </p:cNvPr>
          <p:cNvGrpSpPr/>
          <p:nvPr/>
        </p:nvGrpSpPr>
        <p:grpSpPr>
          <a:xfrm>
            <a:off x="537029" y="1059702"/>
            <a:ext cx="2061028" cy="1081904"/>
            <a:chOff x="-2639957" y="876121"/>
            <a:chExt cx="2061028" cy="1081904"/>
          </a:xfrm>
          <a:solidFill>
            <a:schemeClr val="accent5">
              <a:lumMod val="60000"/>
              <a:lumOff val="40000"/>
            </a:schemeClr>
          </a:solidFill>
        </p:grpSpPr>
        <p:sp>
          <p:nvSpPr>
            <p:cNvPr id="7" name="Freeform 3">
              <a:extLst>
                <a:ext uri="{FF2B5EF4-FFF2-40B4-BE49-F238E27FC236}">
                  <a16:creationId xmlns:a16="http://schemas.microsoft.com/office/drawing/2014/main" id="{9F028187-9662-57FD-2B16-654B52C96820}"/>
                </a:ext>
              </a:extLst>
            </p:cNvPr>
            <p:cNvSpPr/>
            <p:nvPr/>
          </p:nvSpPr>
          <p:spPr>
            <a:xfrm>
              <a:off x="-2465786" y="876121"/>
              <a:ext cx="1886857" cy="971119"/>
            </a:xfrm>
            <a:custGeom>
              <a:avLst/>
              <a:gdLst>
                <a:gd name="connsiteX0" fmla="*/ 0 w 2095500"/>
                <a:gd name="connsiteY0" fmla="*/ 274760 h 1831730"/>
                <a:gd name="connsiteX1" fmla="*/ 1179635 w 2095500"/>
                <a:gd name="connsiteY1" fmla="*/ 274760 h 1831730"/>
                <a:gd name="connsiteX2" fmla="*/ 1179635 w 2095500"/>
                <a:gd name="connsiteY2" fmla="*/ 0 h 1831730"/>
                <a:gd name="connsiteX3" fmla="*/ 2095500 w 2095500"/>
                <a:gd name="connsiteY3" fmla="*/ 915865 h 1831730"/>
                <a:gd name="connsiteX4" fmla="*/ 1179635 w 2095500"/>
                <a:gd name="connsiteY4" fmla="*/ 1831730 h 1831730"/>
                <a:gd name="connsiteX5" fmla="*/ 1179635 w 2095500"/>
                <a:gd name="connsiteY5" fmla="*/ 1556971 h 1831730"/>
                <a:gd name="connsiteX6" fmla="*/ 0 w 2095500"/>
                <a:gd name="connsiteY6" fmla="*/ 1556971 h 1831730"/>
                <a:gd name="connsiteX7" fmla="*/ 0 w 2095500"/>
                <a:gd name="connsiteY7" fmla="*/ 274760 h 183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5500" h="1831730">
                  <a:moveTo>
                    <a:pt x="0" y="274760"/>
                  </a:moveTo>
                  <a:lnTo>
                    <a:pt x="1179635" y="274760"/>
                  </a:lnTo>
                  <a:lnTo>
                    <a:pt x="1179635" y="0"/>
                  </a:lnTo>
                  <a:lnTo>
                    <a:pt x="2095500" y="915865"/>
                  </a:lnTo>
                  <a:lnTo>
                    <a:pt x="1179635" y="1831730"/>
                  </a:lnTo>
                  <a:lnTo>
                    <a:pt x="1179635" y="1556971"/>
                  </a:lnTo>
                  <a:lnTo>
                    <a:pt x="0" y="1556971"/>
                  </a:lnTo>
                  <a:lnTo>
                    <a:pt x="0" y="274760"/>
                  </a:lnTo>
                  <a:close/>
                </a:path>
              </a:pathLst>
            </a:custGeom>
            <a:grp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584835" tIns="290000" rIns="580549" bIns="289999" numCol="1" spcCol="1270" anchor="ctr" anchorCtr="0">
              <a:noAutofit/>
            </a:bodyPr>
            <a:lstStyle>
              <a:defPPr lvl="0">
                <a:defRPr lang="vi-VN"/>
              </a:defPPr>
              <a:lvl1pPr marL="0" lv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lvl="1"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lvl="2"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lvl="3"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lvl="4"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lvl="5"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lvl="6"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lvl="7"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lvl="8"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endParaRPr lang="en-US" sz="2400" kern="1200" dirty="0"/>
            </a:p>
          </p:txBody>
        </p:sp>
        <p:sp>
          <p:nvSpPr>
            <p:cNvPr id="8" name="Freeform 4">
              <a:extLst>
                <a:ext uri="{FF2B5EF4-FFF2-40B4-BE49-F238E27FC236}">
                  <a16:creationId xmlns:a16="http://schemas.microsoft.com/office/drawing/2014/main" id="{7CCD95F4-D63D-B589-9350-E932AA8AA544}"/>
                </a:ext>
              </a:extLst>
            </p:cNvPr>
            <p:cNvSpPr/>
            <p:nvPr/>
          </p:nvSpPr>
          <p:spPr>
            <a:xfrm>
              <a:off x="-2639957" y="876121"/>
              <a:ext cx="1081904" cy="1081904"/>
            </a:xfrm>
            <a:custGeom>
              <a:avLst/>
              <a:gdLst>
                <a:gd name="connsiteX0" fmla="*/ 0 w 1047750"/>
                <a:gd name="connsiteY0" fmla="*/ 523875 h 1047750"/>
                <a:gd name="connsiteX1" fmla="*/ 523875 w 1047750"/>
                <a:gd name="connsiteY1" fmla="*/ 0 h 1047750"/>
                <a:gd name="connsiteX2" fmla="*/ 1047750 w 1047750"/>
                <a:gd name="connsiteY2" fmla="*/ 523875 h 1047750"/>
                <a:gd name="connsiteX3" fmla="*/ 523875 w 1047750"/>
                <a:gd name="connsiteY3" fmla="*/ 1047750 h 1047750"/>
                <a:gd name="connsiteX4" fmla="*/ 0 w 1047750"/>
                <a:gd name="connsiteY4" fmla="*/ 523875 h 1047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750" h="1047750">
                  <a:moveTo>
                    <a:pt x="0" y="523875"/>
                  </a:moveTo>
                  <a:cubicBezTo>
                    <a:pt x="0" y="234547"/>
                    <a:pt x="234547" y="0"/>
                    <a:pt x="523875" y="0"/>
                  </a:cubicBezTo>
                  <a:cubicBezTo>
                    <a:pt x="813203" y="0"/>
                    <a:pt x="1047750" y="234547"/>
                    <a:pt x="1047750" y="523875"/>
                  </a:cubicBezTo>
                  <a:cubicBezTo>
                    <a:pt x="1047750" y="813203"/>
                    <a:pt x="813203" y="1047750"/>
                    <a:pt x="523875" y="1047750"/>
                  </a:cubicBezTo>
                  <a:cubicBezTo>
                    <a:pt x="234547" y="1047750"/>
                    <a:pt x="0" y="813203"/>
                    <a:pt x="0" y="523875"/>
                  </a:cubicBezTo>
                  <a:close/>
                </a:path>
              </a:pathLst>
            </a:custGeom>
            <a:gr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8679" tIns="168679" rIns="168679" bIns="168679" numCol="1" spcCol="1270" anchor="ctr" anchorCtr="0">
              <a:noAutofit/>
            </a:bodyPr>
            <a:lstStyle>
              <a:defPPr lvl="0">
                <a:defRPr lang="vi-VN"/>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lvl="0" algn="ctr" defTabSz="1066800">
                <a:lnSpc>
                  <a:spcPct val="90000"/>
                </a:lnSpc>
                <a:spcBef>
                  <a:spcPct val="0"/>
                </a:spcBef>
                <a:spcAft>
                  <a:spcPct val="35000"/>
                </a:spcAft>
              </a:pPr>
              <a:r>
                <a:rPr lang="tr-TR" sz="3200" b="1" kern="1200" dirty="0">
                  <a:solidFill>
                    <a:schemeClr val="bg1"/>
                  </a:solidFill>
                </a:rPr>
                <a:t>1</a:t>
              </a:r>
              <a:endParaRPr lang="en-US" sz="3200" b="1" kern="1200" dirty="0">
                <a:solidFill>
                  <a:schemeClr val="bg1"/>
                </a:solidFill>
              </a:endParaRPr>
            </a:p>
          </p:txBody>
        </p:sp>
      </p:grpSp>
      <p:grpSp>
        <p:nvGrpSpPr>
          <p:cNvPr id="11" name="Group 2">
            <a:extLst>
              <a:ext uri="{FF2B5EF4-FFF2-40B4-BE49-F238E27FC236}">
                <a16:creationId xmlns:a16="http://schemas.microsoft.com/office/drawing/2014/main" id="{A4E10B59-937B-ABFC-71C6-A93DBF36C38B}"/>
              </a:ext>
            </a:extLst>
          </p:cNvPr>
          <p:cNvGrpSpPr/>
          <p:nvPr/>
        </p:nvGrpSpPr>
        <p:grpSpPr>
          <a:xfrm>
            <a:off x="537029" y="2244056"/>
            <a:ext cx="2061028" cy="1081904"/>
            <a:chOff x="-2639957" y="876121"/>
            <a:chExt cx="2061028" cy="1081904"/>
          </a:xfrm>
          <a:solidFill>
            <a:schemeClr val="accent5">
              <a:lumMod val="60000"/>
              <a:lumOff val="40000"/>
            </a:schemeClr>
          </a:solidFill>
        </p:grpSpPr>
        <p:sp>
          <p:nvSpPr>
            <p:cNvPr id="12" name="Freeform 3">
              <a:extLst>
                <a:ext uri="{FF2B5EF4-FFF2-40B4-BE49-F238E27FC236}">
                  <a16:creationId xmlns:a16="http://schemas.microsoft.com/office/drawing/2014/main" id="{0653EBA6-5351-256B-D70A-0B1EEE32C051}"/>
                </a:ext>
              </a:extLst>
            </p:cNvPr>
            <p:cNvSpPr/>
            <p:nvPr/>
          </p:nvSpPr>
          <p:spPr>
            <a:xfrm>
              <a:off x="-2465786" y="876121"/>
              <a:ext cx="1886857" cy="971119"/>
            </a:xfrm>
            <a:custGeom>
              <a:avLst/>
              <a:gdLst>
                <a:gd name="connsiteX0" fmla="*/ 0 w 2095500"/>
                <a:gd name="connsiteY0" fmla="*/ 274760 h 1831730"/>
                <a:gd name="connsiteX1" fmla="*/ 1179635 w 2095500"/>
                <a:gd name="connsiteY1" fmla="*/ 274760 h 1831730"/>
                <a:gd name="connsiteX2" fmla="*/ 1179635 w 2095500"/>
                <a:gd name="connsiteY2" fmla="*/ 0 h 1831730"/>
                <a:gd name="connsiteX3" fmla="*/ 2095500 w 2095500"/>
                <a:gd name="connsiteY3" fmla="*/ 915865 h 1831730"/>
                <a:gd name="connsiteX4" fmla="*/ 1179635 w 2095500"/>
                <a:gd name="connsiteY4" fmla="*/ 1831730 h 1831730"/>
                <a:gd name="connsiteX5" fmla="*/ 1179635 w 2095500"/>
                <a:gd name="connsiteY5" fmla="*/ 1556971 h 1831730"/>
                <a:gd name="connsiteX6" fmla="*/ 0 w 2095500"/>
                <a:gd name="connsiteY6" fmla="*/ 1556971 h 1831730"/>
                <a:gd name="connsiteX7" fmla="*/ 0 w 2095500"/>
                <a:gd name="connsiteY7" fmla="*/ 274760 h 183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5500" h="1831730">
                  <a:moveTo>
                    <a:pt x="0" y="274760"/>
                  </a:moveTo>
                  <a:lnTo>
                    <a:pt x="1179635" y="274760"/>
                  </a:lnTo>
                  <a:lnTo>
                    <a:pt x="1179635" y="0"/>
                  </a:lnTo>
                  <a:lnTo>
                    <a:pt x="2095500" y="915865"/>
                  </a:lnTo>
                  <a:lnTo>
                    <a:pt x="1179635" y="1831730"/>
                  </a:lnTo>
                  <a:lnTo>
                    <a:pt x="1179635" y="1556971"/>
                  </a:lnTo>
                  <a:lnTo>
                    <a:pt x="0" y="1556971"/>
                  </a:lnTo>
                  <a:lnTo>
                    <a:pt x="0" y="274760"/>
                  </a:lnTo>
                  <a:close/>
                </a:path>
              </a:pathLst>
            </a:custGeom>
            <a:grp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584835" tIns="290000" rIns="580549" bIns="289999" numCol="1" spcCol="1270" anchor="ctr" anchorCtr="0">
              <a:noAutofit/>
            </a:bodyPr>
            <a:lstStyle>
              <a:defPPr lvl="0">
                <a:defRPr lang="vi-VN"/>
              </a:defPPr>
              <a:lvl1pPr marL="0" lv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lvl="1"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lvl="2"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lvl="3"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lvl="4"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lvl="5"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lvl="6"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lvl="7"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lvl="8"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endParaRPr lang="en-US" sz="2400" kern="1200" dirty="0"/>
            </a:p>
          </p:txBody>
        </p:sp>
        <p:sp>
          <p:nvSpPr>
            <p:cNvPr id="13" name="Freeform 4">
              <a:extLst>
                <a:ext uri="{FF2B5EF4-FFF2-40B4-BE49-F238E27FC236}">
                  <a16:creationId xmlns:a16="http://schemas.microsoft.com/office/drawing/2014/main" id="{39F6AF3E-B02C-209F-B728-1FD7882CA9A0}"/>
                </a:ext>
              </a:extLst>
            </p:cNvPr>
            <p:cNvSpPr/>
            <p:nvPr/>
          </p:nvSpPr>
          <p:spPr>
            <a:xfrm>
              <a:off x="-2639957" y="876121"/>
              <a:ext cx="1081904" cy="1081904"/>
            </a:xfrm>
            <a:custGeom>
              <a:avLst/>
              <a:gdLst>
                <a:gd name="connsiteX0" fmla="*/ 0 w 1047750"/>
                <a:gd name="connsiteY0" fmla="*/ 523875 h 1047750"/>
                <a:gd name="connsiteX1" fmla="*/ 523875 w 1047750"/>
                <a:gd name="connsiteY1" fmla="*/ 0 h 1047750"/>
                <a:gd name="connsiteX2" fmla="*/ 1047750 w 1047750"/>
                <a:gd name="connsiteY2" fmla="*/ 523875 h 1047750"/>
                <a:gd name="connsiteX3" fmla="*/ 523875 w 1047750"/>
                <a:gd name="connsiteY3" fmla="*/ 1047750 h 1047750"/>
                <a:gd name="connsiteX4" fmla="*/ 0 w 1047750"/>
                <a:gd name="connsiteY4" fmla="*/ 523875 h 1047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750" h="1047750">
                  <a:moveTo>
                    <a:pt x="0" y="523875"/>
                  </a:moveTo>
                  <a:cubicBezTo>
                    <a:pt x="0" y="234547"/>
                    <a:pt x="234547" y="0"/>
                    <a:pt x="523875" y="0"/>
                  </a:cubicBezTo>
                  <a:cubicBezTo>
                    <a:pt x="813203" y="0"/>
                    <a:pt x="1047750" y="234547"/>
                    <a:pt x="1047750" y="523875"/>
                  </a:cubicBezTo>
                  <a:cubicBezTo>
                    <a:pt x="1047750" y="813203"/>
                    <a:pt x="813203" y="1047750"/>
                    <a:pt x="523875" y="1047750"/>
                  </a:cubicBezTo>
                  <a:cubicBezTo>
                    <a:pt x="234547" y="1047750"/>
                    <a:pt x="0" y="813203"/>
                    <a:pt x="0" y="523875"/>
                  </a:cubicBezTo>
                  <a:close/>
                </a:path>
              </a:pathLst>
            </a:custGeom>
            <a:gr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8679" tIns="168679" rIns="168679" bIns="168679" numCol="1" spcCol="1270" anchor="ctr" anchorCtr="0">
              <a:noAutofit/>
            </a:bodyPr>
            <a:lstStyle>
              <a:defPPr lvl="0">
                <a:defRPr lang="vi-VN"/>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lvl="0" algn="ctr" defTabSz="1066800">
                <a:lnSpc>
                  <a:spcPct val="90000"/>
                </a:lnSpc>
                <a:spcBef>
                  <a:spcPct val="0"/>
                </a:spcBef>
                <a:spcAft>
                  <a:spcPct val="35000"/>
                </a:spcAft>
              </a:pPr>
              <a:r>
                <a:rPr lang="tr-TR" sz="3200" b="1" dirty="0">
                  <a:solidFill>
                    <a:schemeClr val="bg1"/>
                  </a:solidFill>
                </a:rPr>
                <a:t>2</a:t>
              </a:r>
              <a:endParaRPr lang="en-US" sz="3200" b="1" kern="1200" dirty="0">
                <a:solidFill>
                  <a:schemeClr val="bg1"/>
                </a:solidFill>
              </a:endParaRPr>
            </a:p>
          </p:txBody>
        </p:sp>
      </p:grpSp>
      <p:grpSp>
        <p:nvGrpSpPr>
          <p:cNvPr id="14" name="Group 2">
            <a:extLst>
              <a:ext uri="{FF2B5EF4-FFF2-40B4-BE49-F238E27FC236}">
                <a16:creationId xmlns:a16="http://schemas.microsoft.com/office/drawing/2014/main" id="{352B02DC-10B8-F9DC-3C37-AC168259ABAC}"/>
              </a:ext>
            </a:extLst>
          </p:cNvPr>
          <p:cNvGrpSpPr/>
          <p:nvPr/>
        </p:nvGrpSpPr>
        <p:grpSpPr>
          <a:xfrm>
            <a:off x="530362" y="3386900"/>
            <a:ext cx="2061028" cy="1081904"/>
            <a:chOff x="-2639957" y="876121"/>
            <a:chExt cx="2061028" cy="1081904"/>
          </a:xfrm>
          <a:solidFill>
            <a:schemeClr val="accent5">
              <a:lumMod val="60000"/>
              <a:lumOff val="40000"/>
            </a:schemeClr>
          </a:solidFill>
        </p:grpSpPr>
        <p:sp>
          <p:nvSpPr>
            <p:cNvPr id="15" name="Freeform 3">
              <a:extLst>
                <a:ext uri="{FF2B5EF4-FFF2-40B4-BE49-F238E27FC236}">
                  <a16:creationId xmlns:a16="http://schemas.microsoft.com/office/drawing/2014/main" id="{4D7AE67F-7C5B-A523-C96B-5DECF10DB3F8}"/>
                </a:ext>
              </a:extLst>
            </p:cNvPr>
            <p:cNvSpPr/>
            <p:nvPr/>
          </p:nvSpPr>
          <p:spPr>
            <a:xfrm>
              <a:off x="-2465786" y="876121"/>
              <a:ext cx="1886857" cy="971119"/>
            </a:xfrm>
            <a:custGeom>
              <a:avLst/>
              <a:gdLst>
                <a:gd name="connsiteX0" fmla="*/ 0 w 2095500"/>
                <a:gd name="connsiteY0" fmla="*/ 274760 h 1831730"/>
                <a:gd name="connsiteX1" fmla="*/ 1179635 w 2095500"/>
                <a:gd name="connsiteY1" fmla="*/ 274760 h 1831730"/>
                <a:gd name="connsiteX2" fmla="*/ 1179635 w 2095500"/>
                <a:gd name="connsiteY2" fmla="*/ 0 h 1831730"/>
                <a:gd name="connsiteX3" fmla="*/ 2095500 w 2095500"/>
                <a:gd name="connsiteY3" fmla="*/ 915865 h 1831730"/>
                <a:gd name="connsiteX4" fmla="*/ 1179635 w 2095500"/>
                <a:gd name="connsiteY4" fmla="*/ 1831730 h 1831730"/>
                <a:gd name="connsiteX5" fmla="*/ 1179635 w 2095500"/>
                <a:gd name="connsiteY5" fmla="*/ 1556971 h 1831730"/>
                <a:gd name="connsiteX6" fmla="*/ 0 w 2095500"/>
                <a:gd name="connsiteY6" fmla="*/ 1556971 h 1831730"/>
                <a:gd name="connsiteX7" fmla="*/ 0 w 2095500"/>
                <a:gd name="connsiteY7" fmla="*/ 274760 h 183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5500" h="1831730">
                  <a:moveTo>
                    <a:pt x="0" y="274760"/>
                  </a:moveTo>
                  <a:lnTo>
                    <a:pt x="1179635" y="274760"/>
                  </a:lnTo>
                  <a:lnTo>
                    <a:pt x="1179635" y="0"/>
                  </a:lnTo>
                  <a:lnTo>
                    <a:pt x="2095500" y="915865"/>
                  </a:lnTo>
                  <a:lnTo>
                    <a:pt x="1179635" y="1831730"/>
                  </a:lnTo>
                  <a:lnTo>
                    <a:pt x="1179635" y="1556971"/>
                  </a:lnTo>
                  <a:lnTo>
                    <a:pt x="0" y="1556971"/>
                  </a:lnTo>
                  <a:lnTo>
                    <a:pt x="0" y="274760"/>
                  </a:lnTo>
                  <a:close/>
                </a:path>
              </a:pathLst>
            </a:custGeom>
            <a:grp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584835" tIns="290000" rIns="580549" bIns="289999" numCol="1" spcCol="1270" anchor="ctr" anchorCtr="0">
              <a:noAutofit/>
            </a:bodyPr>
            <a:lstStyle>
              <a:defPPr lvl="0">
                <a:defRPr lang="vi-VN"/>
              </a:defPPr>
              <a:lvl1pPr marL="0" lv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lvl="1"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lvl="2"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lvl="3"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lvl="4"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lvl="5"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lvl="6"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lvl="7"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lvl="8"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endParaRPr lang="en-US" sz="2400" kern="1200" dirty="0"/>
            </a:p>
          </p:txBody>
        </p:sp>
        <p:sp>
          <p:nvSpPr>
            <p:cNvPr id="16" name="Freeform 4">
              <a:extLst>
                <a:ext uri="{FF2B5EF4-FFF2-40B4-BE49-F238E27FC236}">
                  <a16:creationId xmlns:a16="http://schemas.microsoft.com/office/drawing/2014/main" id="{DA30E615-9F8E-7090-FFC7-3CA3736CE09A}"/>
                </a:ext>
              </a:extLst>
            </p:cNvPr>
            <p:cNvSpPr/>
            <p:nvPr/>
          </p:nvSpPr>
          <p:spPr>
            <a:xfrm>
              <a:off x="-2639957" y="876121"/>
              <a:ext cx="1081904" cy="1081904"/>
            </a:xfrm>
            <a:custGeom>
              <a:avLst/>
              <a:gdLst>
                <a:gd name="connsiteX0" fmla="*/ 0 w 1047750"/>
                <a:gd name="connsiteY0" fmla="*/ 523875 h 1047750"/>
                <a:gd name="connsiteX1" fmla="*/ 523875 w 1047750"/>
                <a:gd name="connsiteY1" fmla="*/ 0 h 1047750"/>
                <a:gd name="connsiteX2" fmla="*/ 1047750 w 1047750"/>
                <a:gd name="connsiteY2" fmla="*/ 523875 h 1047750"/>
                <a:gd name="connsiteX3" fmla="*/ 523875 w 1047750"/>
                <a:gd name="connsiteY3" fmla="*/ 1047750 h 1047750"/>
                <a:gd name="connsiteX4" fmla="*/ 0 w 1047750"/>
                <a:gd name="connsiteY4" fmla="*/ 523875 h 1047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750" h="1047750">
                  <a:moveTo>
                    <a:pt x="0" y="523875"/>
                  </a:moveTo>
                  <a:cubicBezTo>
                    <a:pt x="0" y="234547"/>
                    <a:pt x="234547" y="0"/>
                    <a:pt x="523875" y="0"/>
                  </a:cubicBezTo>
                  <a:cubicBezTo>
                    <a:pt x="813203" y="0"/>
                    <a:pt x="1047750" y="234547"/>
                    <a:pt x="1047750" y="523875"/>
                  </a:cubicBezTo>
                  <a:cubicBezTo>
                    <a:pt x="1047750" y="813203"/>
                    <a:pt x="813203" y="1047750"/>
                    <a:pt x="523875" y="1047750"/>
                  </a:cubicBezTo>
                  <a:cubicBezTo>
                    <a:pt x="234547" y="1047750"/>
                    <a:pt x="0" y="813203"/>
                    <a:pt x="0" y="523875"/>
                  </a:cubicBezTo>
                  <a:close/>
                </a:path>
              </a:pathLst>
            </a:custGeom>
            <a:gr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8679" tIns="168679" rIns="168679" bIns="168679" numCol="1" spcCol="1270" anchor="ctr" anchorCtr="0">
              <a:noAutofit/>
            </a:bodyPr>
            <a:lstStyle>
              <a:defPPr lvl="0">
                <a:defRPr lang="vi-VN"/>
              </a:defPPr>
              <a:lvl1pPr marL="0" lvl="0" algn="l" defTabSz="914400" rtl="0" eaLnBrk="1" latinLnBrk="0" hangingPunct="1">
                <a:defRPr sz="1800" kern="1200">
                  <a:solidFill>
                    <a:schemeClr val="lt1"/>
                  </a:solidFill>
                  <a:latin typeface="+mn-lt"/>
                  <a:ea typeface="+mn-ea"/>
                  <a:cs typeface="+mn-cs"/>
                </a:defRPr>
              </a:lvl1pPr>
              <a:lvl2pPr marL="457200" lvl="1" algn="l" defTabSz="914400" rtl="0" eaLnBrk="1" latinLnBrk="0" hangingPunct="1">
                <a:defRPr sz="1800" kern="1200">
                  <a:solidFill>
                    <a:schemeClr val="lt1"/>
                  </a:solidFill>
                  <a:latin typeface="+mn-lt"/>
                  <a:ea typeface="+mn-ea"/>
                  <a:cs typeface="+mn-cs"/>
                </a:defRPr>
              </a:lvl2pPr>
              <a:lvl3pPr marL="914400" lvl="2" algn="l" defTabSz="914400" rtl="0" eaLnBrk="1" latinLnBrk="0" hangingPunct="1">
                <a:defRPr sz="1800" kern="1200">
                  <a:solidFill>
                    <a:schemeClr val="lt1"/>
                  </a:solidFill>
                  <a:latin typeface="+mn-lt"/>
                  <a:ea typeface="+mn-ea"/>
                  <a:cs typeface="+mn-cs"/>
                </a:defRPr>
              </a:lvl3pPr>
              <a:lvl4pPr marL="1371600" lvl="3" algn="l" defTabSz="914400" rtl="0" eaLnBrk="1" latinLnBrk="0" hangingPunct="1">
                <a:defRPr sz="1800" kern="1200">
                  <a:solidFill>
                    <a:schemeClr val="lt1"/>
                  </a:solidFill>
                  <a:latin typeface="+mn-lt"/>
                  <a:ea typeface="+mn-ea"/>
                  <a:cs typeface="+mn-cs"/>
                </a:defRPr>
              </a:lvl4pPr>
              <a:lvl5pPr marL="1828800" lvl="4" algn="l" defTabSz="914400" rtl="0" eaLnBrk="1" latinLnBrk="0" hangingPunct="1">
                <a:defRPr sz="1800" kern="1200">
                  <a:solidFill>
                    <a:schemeClr val="lt1"/>
                  </a:solidFill>
                  <a:latin typeface="+mn-lt"/>
                  <a:ea typeface="+mn-ea"/>
                  <a:cs typeface="+mn-cs"/>
                </a:defRPr>
              </a:lvl5pPr>
              <a:lvl6pPr marL="2286000" lvl="5" algn="l" defTabSz="914400" rtl="0" eaLnBrk="1" latinLnBrk="0" hangingPunct="1">
                <a:defRPr sz="1800" kern="1200">
                  <a:solidFill>
                    <a:schemeClr val="lt1"/>
                  </a:solidFill>
                  <a:latin typeface="+mn-lt"/>
                  <a:ea typeface="+mn-ea"/>
                  <a:cs typeface="+mn-cs"/>
                </a:defRPr>
              </a:lvl6pPr>
              <a:lvl7pPr marL="2743200" lvl="6" algn="l" defTabSz="914400" rtl="0" eaLnBrk="1" latinLnBrk="0" hangingPunct="1">
                <a:defRPr sz="1800" kern="1200">
                  <a:solidFill>
                    <a:schemeClr val="lt1"/>
                  </a:solidFill>
                  <a:latin typeface="+mn-lt"/>
                  <a:ea typeface="+mn-ea"/>
                  <a:cs typeface="+mn-cs"/>
                </a:defRPr>
              </a:lvl7pPr>
              <a:lvl8pPr marL="3200400" lvl="7" algn="l" defTabSz="914400" rtl="0" eaLnBrk="1" latinLnBrk="0" hangingPunct="1">
                <a:defRPr sz="1800" kern="1200">
                  <a:solidFill>
                    <a:schemeClr val="lt1"/>
                  </a:solidFill>
                  <a:latin typeface="+mn-lt"/>
                  <a:ea typeface="+mn-ea"/>
                  <a:cs typeface="+mn-cs"/>
                </a:defRPr>
              </a:lvl8pPr>
              <a:lvl9pPr marL="3657600" lvl="8" algn="l" defTabSz="914400" rtl="0" eaLnBrk="1" latinLnBrk="0" hangingPunct="1">
                <a:defRPr sz="1800" kern="1200">
                  <a:solidFill>
                    <a:schemeClr val="lt1"/>
                  </a:solidFill>
                  <a:latin typeface="+mn-lt"/>
                  <a:ea typeface="+mn-ea"/>
                  <a:cs typeface="+mn-cs"/>
                </a:defRPr>
              </a:lvl9pPr>
            </a:lstStyle>
            <a:p>
              <a:pPr lvl="0" algn="ctr" defTabSz="1066800">
                <a:lnSpc>
                  <a:spcPct val="90000"/>
                </a:lnSpc>
                <a:spcBef>
                  <a:spcPct val="0"/>
                </a:spcBef>
                <a:spcAft>
                  <a:spcPct val="35000"/>
                </a:spcAft>
              </a:pPr>
              <a:r>
                <a:rPr lang="tr-TR" sz="3200" b="1" dirty="0">
                  <a:solidFill>
                    <a:schemeClr val="bg1"/>
                  </a:solidFill>
                </a:rPr>
                <a:t>3</a:t>
              </a:r>
              <a:endParaRPr lang="en-US" sz="3200" b="1" kern="1200" dirty="0">
                <a:solidFill>
                  <a:schemeClr val="bg1"/>
                </a:solidFill>
              </a:endParaRPr>
            </a:p>
          </p:txBody>
        </p:sp>
      </p:grpSp>
    </p:spTree>
    <p:extLst>
      <p:ext uri="{BB962C8B-B14F-4D97-AF65-F5344CB8AC3E}">
        <p14:creationId xmlns:p14="http://schemas.microsoft.com/office/powerpoint/2010/main" val="822108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EBD41F-7364-FB61-9047-27FDD5E89377}"/>
              </a:ext>
            </a:extLst>
          </p:cNvPr>
          <p:cNvSpPr>
            <a:spLocks noGrp="1"/>
          </p:cNvSpPr>
          <p:nvPr>
            <p:ph type="title"/>
          </p:nvPr>
        </p:nvSpPr>
        <p:spPr>
          <a:xfrm>
            <a:off x="1199824" y="1086855"/>
            <a:ext cx="9291215" cy="1049235"/>
          </a:xfrm>
        </p:spPr>
        <p:txBody>
          <a:bodyPr/>
          <a:lstStyle/>
          <a:p>
            <a:r>
              <a:rPr lang="tr-TR" b="1" dirty="0">
                <a:solidFill>
                  <a:schemeClr val="tx1">
                    <a:lumMod val="50000"/>
                    <a:lumOff val="50000"/>
                  </a:schemeClr>
                </a:solidFill>
              </a:rPr>
              <a:t>LGS İLE İLGİLİ GENEL AÇIKLAMALAR</a:t>
            </a:r>
          </a:p>
        </p:txBody>
      </p:sp>
      <p:sp>
        <p:nvSpPr>
          <p:cNvPr id="3" name="İçerik Yer Tutucusu 2">
            <a:extLst>
              <a:ext uri="{FF2B5EF4-FFF2-40B4-BE49-F238E27FC236}">
                <a16:creationId xmlns:a16="http://schemas.microsoft.com/office/drawing/2014/main" id="{12E138F2-72D4-CF2F-B983-3E1B8E797E3E}"/>
              </a:ext>
            </a:extLst>
          </p:cNvPr>
          <p:cNvSpPr>
            <a:spLocks noGrp="1"/>
          </p:cNvSpPr>
          <p:nvPr>
            <p:ph idx="1"/>
          </p:nvPr>
        </p:nvSpPr>
        <p:spPr>
          <a:xfrm>
            <a:off x="1450392" y="2289437"/>
            <a:ext cx="9896481" cy="2878308"/>
          </a:xfrm>
        </p:spPr>
        <p:txBody>
          <a:bodyPr>
            <a:normAutofit/>
          </a:bodyPr>
          <a:lstStyle/>
          <a:p>
            <a:pPr>
              <a:buClr>
                <a:schemeClr val="bg1"/>
              </a:buClr>
              <a:buFont typeface="Wingdings" panose="05000000000000000000" pitchFamily="2" charset="2"/>
              <a:buChar char="Ø"/>
            </a:pPr>
            <a:r>
              <a:rPr lang="tr-TR" dirty="0">
                <a:solidFill>
                  <a:schemeClr val="tx1">
                    <a:lumMod val="50000"/>
                    <a:lumOff val="50000"/>
                  </a:schemeClr>
                </a:solidFill>
                <a:latin typeface="+mj-lt"/>
              </a:rPr>
              <a:t>Sınavda sadece 8. sınıf konularından soru çıkacaktır.</a:t>
            </a:r>
          </a:p>
          <a:p>
            <a:pPr>
              <a:buClr>
                <a:schemeClr val="bg1"/>
              </a:buClr>
              <a:buFont typeface="Wingdings" panose="05000000000000000000" pitchFamily="2" charset="2"/>
              <a:buChar char="Ø"/>
            </a:pPr>
            <a:r>
              <a:rPr lang="tr-TR" dirty="0">
                <a:solidFill>
                  <a:schemeClr val="tx1">
                    <a:lumMod val="50000"/>
                    <a:lumOff val="50000"/>
                  </a:schemeClr>
                </a:solidFill>
                <a:latin typeface="+mj-lt"/>
              </a:rPr>
              <a:t>Sınav sözel-sayısal olmak üzere 2 oturumdan oluşmaktadır.</a:t>
            </a:r>
          </a:p>
          <a:p>
            <a:pPr>
              <a:buClr>
                <a:schemeClr val="bg1"/>
              </a:buClr>
              <a:buFont typeface="Wingdings" panose="05000000000000000000" pitchFamily="2" charset="2"/>
              <a:buChar char="Ø"/>
            </a:pPr>
            <a:r>
              <a:rPr lang="tr-TR" dirty="0">
                <a:solidFill>
                  <a:schemeClr val="tx1">
                    <a:lumMod val="50000"/>
                    <a:lumOff val="50000"/>
                  </a:schemeClr>
                </a:solidFill>
                <a:latin typeface="+mj-lt"/>
                <a:ea typeface="Roboto Condensed" panose="02000000000000000000" pitchFamily="2" charset="0"/>
              </a:rPr>
              <a:t>Sorular çoktan seçmeli TEST şeklinde  olacak ve 3 yanlış cevap 1 Doğruyu götürecek.</a:t>
            </a:r>
          </a:p>
          <a:p>
            <a:pPr>
              <a:buClr>
                <a:schemeClr val="bg1"/>
              </a:buClr>
              <a:buFont typeface="Wingdings" panose="05000000000000000000" pitchFamily="2" charset="2"/>
              <a:buChar char="Ø"/>
            </a:pPr>
            <a:r>
              <a:rPr lang="tr-TR" sz="2800" b="1" dirty="0">
                <a:solidFill>
                  <a:schemeClr val="tx1">
                    <a:lumMod val="50000"/>
                    <a:lumOff val="50000"/>
                  </a:schemeClr>
                </a:solidFill>
                <a:latin typeface="+mj-lt"/>
                <a:ea typeface="Roboto Condensed" panose="02000000000000000000" pitchFamily="2" charset="0"/>
              </a:rPr>
              <a:t>Sınava isteyen öğrenciler girecek, zorunlu olmayacak</a:t>
            </a:r>
          </a:p>
          <a:p>
            <a:pPr>
              <a:buClr>
                <a:schemeClr val="bg1"/>
              </a:buClr>
              <a:buFont typeface="Wingdings" panose="05000000000000000000" pitchFamily="2" charset="2"/>
              <a:buChar char="Ø"/>
            </a:pPr>
            <a:endParaRPr lang="en-US" sz="1800" b="1" dirty="0">
              <a:solidFill>
                <a:schemeClr val="tx1">
                  <a:lumMod val="50000"/>
                  <a:lumOff val="50000"/>
                </a:schemeClr>
              </a:solidFill>
              <a:latin typeface="+mj-lt"/>
              <a:ea typeface="Roboto Condensed" panose="02000000000000000000" pitchFamily="2" charset="0"/>
            </a:endParaRPr>
          </a:p>
          <a:p>
            <a:pPr>
              <a:buClr>
                <a:schemeClr val="bg1"/>
              </a:buClr>
              <a:buFont typeface="Wingdings" panose="05000000000000000000" pitchFamily="2" charset="2"/>
              <a:buChar char="Ø"/>
            </a:pPr>
            <a:endParaRPr lang="tr-TR" sz="1800" b="1" dirty="0">
              <a:solidFill>
                <a:schemeClr val="tx1">
                  <a:lumMod val="50000"/>
                  <a:lumOff val="50000"/>
                </a:schemeClr>
              </a:solidFill>
              <a:latin typeface="+mj-lt"/>
            </a:endParaRPr>
          </a:p>
        </p:txBody>
      </p:sp>
    </p:spTree>
    <p:extLst>
      <p:ext uri="{BB962C8B-B14F-4D97-AF65-F5344CB8AC3E}">
        <p14:creationId xmlns:p14="http://schemas.microsoft.com/office/powerpoint/2010/main" val="190909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F2DCED-B139-CC41-9124-BCE1B274107E}"/>
              </a:ext>
            </a:extLst>
          </p:cNvPr>
          <p:cNvSpPr>
            <a:spLocks noGrp="1"/>
          </p:cNvSpPr>
          <p:nvPr>
            <p:ph type="title"/>
          </p:nvPr>
        </p:nvSpPr>
        <p:spPr>
          <a:xfrm>
            <a:off x="1271471" y="65593"/>
            <a:ext cx="9291215" cy="1049235"/>
          </a:xfrm>
        </p:spPr>
        <p:txBody>
          <a:bodyPr>
            <a:normAutofit/>
          </a:bodyPr>
          <a:lstStyle/>
          <a:p>
            <a:r>
              <a:rPr lang="tr-TR" sz="4000" b="1" dirty="0">
                <a:solidFill>
                  <a:schemeClr val="bg1"/>
                </a:solidFill>
              </a:rPr>
              <a:t>oturum bilgileri</a:t>
            </a:r>
          </a:p>
        </p:txBody>
      </p:sp>
      <p:pic>
        <p:nvPicPr>
          <p:cNvPr id="4" name="Picture 3" descr="C:\Users\muhammed\Desktop\ata deneme sınavı nisan\images.png">
            <a:extLst>
              <a:ext uri="{FF2B5EF4-FFF2-40B4-BE49-F238E27FC236}">
                <a16:creationId xmlns:a16="http://schemas.microsoft.com/office/drawing/2014/main" id="{DE770C06-8B59-AF7D-A0DA-115A34DB05BC}"/>
              </a:ext>
            </a:extLst>
          </p:cNvPr>
          <p:cNvPicPr>
            <a:picLocks noChangeAspect="1" noChangeArrowheads="1"/>
          </p:cNvPicPr>
          <p:nvPr/>
        </p:nvPicPr>
        <p:blipFill>
          <a:blip r:embed="rId2" cstate="print"/>
          <a:srcRect/>
          <a:stretch>
            <a:fillRect/>
          </a:stretch>
        </p:blipFill>
        <p:spPr bwMode="auto">
          <a:xfrm>
            <a:off x="396249" y="1691735"/>
            <a:ext cx="2736304" cy="3183584"/>
          </a:xfrm>
          <a:prstGeom prst="rect">
            <a:avLst/>
          </a:prstGeom>
          <a:noFill/>
        </p:spPr>
      </p:pic>
      <p:graphicFrame>
        <p:nvGraphicFramePr>
          <p:cNvPr id="5" name="8 Tablo">
            <a:extLst>
              <a:ext uri="{FF2B5EF4-FFF2-40B4-BE49-F238E27FC236}">
                <a16:creationId xmlns:a16="http://schemas.microsoft.com/office/drawing/2014/main" id="{78F83F25-004E-257B-520A-4E73B5A679AC}"/>
              </a:ext>
            </a:extLst>
          </p:cNvPr>
          <p:cNvGraphicFramePr>
            <a:graphicFrameLocks noGrp="1"/>
          </p:cNvGraphicFramePr>
          <p:nvPr>
            <p:extLst>
              <p:ext uri="{D42A27DB-BD31-4B8C-83A1-F6EECF244321}">
                <p14:modId xmlns:p14="http://schemas.microsoft.com/office/powerpoint/2010/main" val="3441831129"/>
              </p:ext>
            </p:extLst>
          </p:nvPr>
        </p:nvGraphicFramePr>
        <p:xfrm>
          <a:off x="3697497" y="973657"/>
          <a:ext cx="7848872" cy="2664155"/>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val="20000"/>
                    </a:ext>
                  </a:extLst>
                </a:gridCol>
                <a:gridCol w="1481197">
                  <a:extLst>
                    <a:ext uri="{9D8B030D-6E8A-4147-A177-3AD203B41FA5}">
                      <a16:colId xmlns:a16="http://schemas.microsoft.com/office/drawing/2014/main" val="20001"/>
                    </a:ext>
                  </a:extLst>
                </a:gridCol>
                <a:gridCol w="2173209">
                  <a:extLst>
                    <a:ext uri="{9D8B030D-6E8A-4147-A177-3AD203B41FA5}">
                      <a16:colId xmlns:a16="http://schemas.microsoft.com/office/drawing/2014/main" val="20002"/>
                    </a:ext>
                  </a:extLst>
                </a:gridCol>
                <a:gridCol w="1962218">
                  <a:extLst>
                    <a:ext uri="{9D8B030D-6E8A-4147-A177-3AD203B41FA5}">
                      <a16:colId xmlns:a16="http://schemas.microsoft.com/office/drawing/2014/main" val="20003"/>
                    </a:ext>
                  </a:extLst>
                </a:gridCol>
              </a:tblGrid>
              <a:tr h="404823">
                <a:tc gridSpan="4">
                  <a:txBody>
                    <a:bodyPr/>
                    <a:lstStyle/>
                    <a:p>
                      <a:pPr algn="ctr"/>
                      <a:r>
                        <a:rPr lang="tr-TR" sz="2800" dirty="0"/>
                        <a:t>Sözel Bölüm</a:t>
                      </a:r>
                    </a:p>
                  </a:txBody>
                  <a:tcPr/>
                </a:tc>
                <a:tc hMerge="1">
                  <a:txBody>
                    <a:bodyPr/>
                    <a:lstStyle/>
                    <a:p>
                      <a:endParaRPr lang="tr-TR"/>
                    </a:p>
                  </a:txBody>
                  <a:tcPr/>
                </a:tc>
                <a:tc hMerge="1">
                  <a:txBody>
                    <a:bodyPr/>
                    <a:lstStyle/>
                    <a:p>
                      <a:endParaRPr lang="tr-TR" dirty="0"/>
                    </a:p>
                  </a:txBody>
                  <a:tcPr/>
                </a:tc>
                <a:tc hMerge="1">
                  <a:txBody>
                    <a:bodyPr/>
                    <a:lstStyle/>
                    <a:p>
                      <a:endParaRPr lang="tr-TR" dirty="0"/>
                    </a:p>
                  </a:txBody>
                  <a:tcPr/>
                </a:tc>
                <a:extLst>
                  <a:ext uri="{0D108BD9-81ED-4DB2-BD59-A6C34878D82A}">
                    <a16:rowId xmlns:a16="http://schemas.microsoft.com/office/drawing/2014/main" val="10000"/>
                  </a:ext>
                </a:extLst>
              </a:tr>
              <a:tr h="547701">
                <a:tc>
                  <a:txBody>
                    <a:bodyPr/>
                    <a:lstStyle/>
                    <a:p>
                      <a:pPr algn="ctr"/>
                      <a:r>
                        <a:rPr lang="tr-TR" sz="1400" b="1" dirty="0"/>
                        <a:t>Ders</a:t>
                      </a:r>
                    </a:p>
                  </a:txBody>
                  <a:tcPr/>
                </a:tc>
                <a:tc>
                  <a:txBody>
                    <a:bodyPr/>
                    <a:lstStyle/>
                    <a:p>
                      <a:pPr algn="ctr"/>
                      <a:r>
                        <a:rPr lang="tr-TR" sz="1800" b="1" dirty="0"/>
                        <a:t>Soru Sayısı</a:t>
                      </a:r>
                    </a:p>
                  </a:txBody>
                  <a:tcPr/>
                </a:tc>
                <a:tc>
                  <a:txBody>
                    <a:bodyPr/>
                    <a:lstStyle/>
                    <a:p>
                      <a:pPr algn="ctr"/>
                      <a:r>
                        <a:rPr lang="tr-TR" sz="1800" b="1" dirty="0"/>
                        <a:t>Sınav</a:t>
                      </a:r>
                      <a:r>
                        <a:rPr lang="tr-TR" sz="1800" b="1" baseline="0" dirty="0"/>
                        <a:t> Başlama Saati</a:t>
                      </a:r>
                      <a:endParaRPr lang="tr-TR" sz="1800" b="1" dirty="0"/>
                    </a:p>
                  </a:txBody>
                  <a:tcPr/>
                </a:tc>
                <a:tc>
                  <a:txBody>
                    <a:bodyPr/>
                    <a:lstStyle/>
                    <a:p>
                      <a:pPr algn="ctr"/>
                      <a:r>
                        <a:rPr lang="tr-TR" sz="1800" b="1" dirty="0"/>
                        <a:t>Sınav Süresi</a:t>
                      </a:r>
                    </a:p>
                  </a:txBody>
                  <a:tcPr/>
                </a:tc>
                <a:extLst>
                  <a:ext uri="{0D108BD9-81ED-4DB2-BD59-A6C34878D82A}">
                    <a16:rowId xmlns:a16="http://schemas.microsoft.com/office/drawing/2014/main" val="10001"/>
                  </a:ext>
                </a:extLst>
              </a:tr>
              <a:tr h="285757">
                <a:tc>
                  <a:txBody>
                    <a:bodyPr/>
                    <a:lstStyle/>
                    <a:p>
                      <a:r>
                        <a:rPr lang="tr-TR" sz="1600" b="1" dirty="0"/>
                        <a:t>Türkçe (20)</a:t>
                      </a:r>
                      <a:endParaRPr lang="tr-TR" sz="1200" b="1" dirty="0">
                        <a:solidFill>
                          <a:schemeClr val="accent5">
                            <a:lumMod val="75000"/>
                          </a:schemeClr>
                        </a:solidFill>
                      </a:endParaRPr>
                    </a:p>
                  </a:txBody>
                  <a:tcPr/>
                </a:tc>
                <a:tc rowSpan="4">
                  <a:txBody>
                    <a:bodyPr/>
                    <a:lstStyle/>
                    <a:p>
                      <a:pPr algn="ctr"/>
                      <a:r>
                        <a:rPr lang="tr-TR" sz="4000" b="1" dirty="0">
                          <a:solidFill>
                            <a:srgbClr val="FF0000"/>
                          </a:solidFill>
                        </a:rPr>
                        <a:t>50</a:t>
                      </a:r>
                    </a:p>
                  </a:txBody>
                  <a:tcPr anchor="ctr"/>
                </a:tc>
                <a:tc rowSpan="4">
                  <a:txBody>
                    <a:bodyPr/>
                    <a:lstStyle/>
                    <a:p>
                      <a:pPr algn="ctr"/>
                      <a:r>
                        <a:rPr lang="tr-TR" sz="1800" b="1" dirty="0"/>
                        <a:t>09.30</a:t>
                      </a:r>
                      <a:endParaRPr lang="tr-TR" sz="1800" b="1" dirty="0">
                        <a:solidFill>
                          <a:schemeClr val="accent5">
                            <a:lumMod val="75000"/>
                          </a:schemeClr>
                        </a:solidFill>
                      </a:endParaRPr>
                    </a:p>
                  </a:txBody>
                  <a:tcPr anchor="ctr"/>
                </a:tc>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tr-TR" sz="1600" b="1" dirty="0"/>
                    </a:p>
                    <a:p>
                      <a:pPr marL="0" marR="0" indent="0" algn="ctr" defTabSz="914400" rtl="0" eaLnBrk="1" fontAlgn="auto" latinLnBrk="0" hangingPunct="1">
                        <a:lnSpc>
                          <a:spcPct val="100000"/>
                        </a:lnSpc>
                        <a:spcBef>
                          <a:spcPts val="0"/>
                        </a:spcBef>
                        <a:spcAft>
                          <a:spcPts val="0"/>
                        </a:spcAft>
                        <a:buClrTx/>
                        <a:buSzTx/>
                        <a:buFontTx/>
                        <a:buNone/>
                        <a:tabLst/>
                        <a:defRPr/>
                      </a:pPr>
                      <a:r>
                        <a:rPr lang="tr-TR" sz="1800" b="1" dirty="0"/>
                        <a:t>75 Dakika</a:t>
                      </a:r>
                    </a:p>
                    <a:p>
                      <a:pPr algn="ctr"/>
                      <a:endParaRPr lang="tr-TR" sz="1600" b="1" dirty="0">
                        <a:solidFill>
                          <a:schemeClr val="accent5">
                            <a:lumMod val="75000"/>
                          </a:schemeClr>
                        </a:solidFill>
                      </a:endParaRPr>
                    </a:p>
                  </a:txBody>
                  <a:tcPr anchor="ctr"/>
                </a:tc>
                <a:extLst>
                  <a:ext uri="{0D108BD9-81ED-4DB2-BD59-A6C34878D82A}">
                    <a16:rowId xmlns:a16="http://schemas.microsoft.com/office/drawing/2014/main" val="10002"/>
                  </a:ext>
                </a:extLst>
              </a:tr>
              <a:tr h="285757">
                <a:tc>
                  <a:txBody>
                    <a:bodyPr/>
                    <a:lstStyle/>
                    <a:p>
                      <a:r>
                        <a:rPr lang="tr-TR" sz="1600" b="1" dirty="0"/>
                        <a:t>İnkılâp Tarihi (10)</a:t>
                      </a:r>
                      <a:endParaRPr lang="tr-TR" sz="1600" b="1" dirty="0">
                        <a:solidFill>
                          <a:schemeClr val="accent5">
                            <a:lumMod val="75000"/>
                          </a:schemeClr>
                        </a:solidFill>
                      </a:endParaRPr>
                    </a:p>
                  </a:txBody>
                  <a:tcPr/>
                </a:tc>
                <a:tc vMerge="1">
                  <a:txBody>
                    <a:bodyPr/>
                    <a:lstStyle/>
                    <a:p>
                      <a:endParaRPr lang="tr-TR"/>
                    </a:p>
                  </a:txBody>
                  <a:tcPr/>
                </a:tc>
                <a:tc vMerge="1">
                  <a:txBody>
                    <a:bodyPr/>
                    <a:lstStyle/>
                    <a:p>
                      <a:endParaRPr lang="tr-TR" dirty="0"/>
                    </a:p>
                  </a:txBody>
                  <a:tcPr/>
                </a:tc>
                <a:tc vMerge="1">
                  <a:txBody>
                    <a:bodyPr/>
                    <a:lstStyle/>
                    <a:p>
                      <a:endParaRPr lang="tr-TR" dirty="0"/>
                    </a:p>
                  </a:txBody>
                  <a:tcPr/>
                </a:tc>
                <a:extLst>
                  <a:ext uri="{0D108BD9-81ED-4DB2-BD59-A6C34878D82A}">
                    <a16:rowId xmlns:a16="http://schemas.microsoft.com/office/drawing/2014/main" val="10003"/>
                  </a:ext>
                </a:extLst>
              </a:tr>
              <a:tr h="500075">
                <a:tc>
                  <a:txBody>
                    <a:bodyPr/>
                    <a:lstStyle/>
                    <a:p>
                      <a:r>
                        <a:rPr lang="tr-TR" sz="1600" b="1" dirty="0"/>
                        <a:t>Din Kültürü (10)</a:t>
                      </a:r>
                      <a:endParaRPr lang="tr-TR" sz="1600" b="1" dirty="0">
                        <a:solidFill>
                          <a:schemeClr val="accent5">
                            <a:lumMod val="75000"/>
                          </a:schemeClr>
                        </a:solidFill>
                      </a:endParaRPr>
                    </a:p>
                  </a:txBody>
                  <a:tcPr/>
                </a:tc>
                <a:tc vMerge="1">
                  <a:txBody>
                    <a:bodyPr/>
                    <a:lstStyle/>
                    <a:p>
                      <a:endParaRPr lang="tr-TR"/>
                    </a:p>
                  </a:txBody>
                  <a:tcPr/>
                </a:tc>
                <a:tc vMerge="1">
                  <a:txBody>
                    <a:bodyPr/>
                    <a:lstStyle/>
                    <a:p>
                      <a:endParaRPr lang="tr-TR" dirty="0"/>
                    </a:p>
                  </a:txBody>
                  <a:tcPr/>
                </a:tc>
                <a:tc vMerge="1">
                  <a:txBody>
                    <a:bodyPr/>
                    <a:lstStyle/>
                    <a:p>
                      <a:endParaRPr lang="tr-TR" dirty="0"/>
                    </a:p>
                  </a:txBody>
                  <a:tcPr/>
                </a:tc>
                <a:extLst>
                  <a:ext uri="{0D108BD9-81ED-4DB2-BD59-A6C34878D82A}">
                    <a16:rowId xmlns:a16="http://schemas.microsoft.com/office/drawing/2014/main" val="10004"/>
                  </a:ext>
                </a:extLst>
              </a:tr>
              <a:tr h="285757">
                <a:tc>
                  <a:txBody>
                    <a:bodyPr/>
                    <a:lstStyle/>
                    <a:p>
                      <a:r>
                        <a:rPr lang="tr-TR" sz="1600" b="1" dirty="0"/>
                        <a:t>Yabancı Dil (10)</a:t>
                      </a:r>
                      <a:endParaRPr lang="tr-TR" sz="1600" b="1" dirty="0">
                        <a:solidFill>
                          <a:schemeClr val="accent5">
                            <a:lumMod val="75000"/>
                          </a:schemeClr>
                        </a:solidFill>
                      </a:endParaRPr>
                    </a:p>
                  </a:txBody>
                  <a:tcPr/>
                </a:tc>
                <a:tc vMerge="1">
                  <a:txBody>
                    <a:bodyPr/>
                    <a:lstStyle/>
                    <a:p>
                      <a:endParaRPr lang="tr-TR"/>
                    </a:p>
                  </a:txBody>
                  <a:tcPr/>
                </a:tc>
                <a:tc vMerge="1">
                  <a:txBody>
                    <a:bodyPr/>
                    <a:lstStyle/>
                    <a:p>
                      <a:endParaRPr lang="tr-TR" dirty="0"/>
                    </a:p>
                  </a:txBody>
                  <a:tcPr/>
                </a:tc>
                <a:tc vMerge="1">
                  <a:txBody>
                    <a:bodyPr/>
                    <a:lstStyle/>
                    <a:p>
                      <a:endParaRPr lang="tr-TR" dirty="0"/>
                    </a:p>
                  </a:txBody>
                  <a:tcPr/>
                </a:tc>
                <a:extLst>
                  <a:ext uri="{0D108BD9-81ED-4DB2-BD59-A6C34878D82A}">
                    <a16:rowId xmlns:a16="http://schemas.microsoft.com/office/drawing/2014/main" val="10005"/>
                  </a:ext>
                </a:extLst>
              </a:tr>
            </a:tbl>
          </a:graphicData>
        </a:graphic>
      </p:graphicFrame>
      <p:graphicFrame>
        <p:nvGraphicFramePr>
          <p:cNvPr id="6" name="7 Tablo">
            <a:extLst>
              <a:ext uri="{FF2B5EF4-FFF2-40B4-BE49-F238E27FC236}">
                <a16:creationId xmlns:a16="http://schemas.microsoft.com/office/drawing/2014/main" id="{F120CCFB-3D9F-B35E-9FA3-240274A4D5D2}"/>
              </a:ext>
            </a:extLst>
          </p:cNvPr>
          <p:cNvGraphicFramePr>
            <a:graphicFrameLocks noGrp="1"/>
          </p:cNvGraphicFramePr>
          <p:nvPr>
            <p:extLst>
              <p:ext uri="{D42A27DB-BD31-4B8C-83A1-F6EECF244321}">
                <p14:modId xmlns:p14="http://schemas.microsoft.com/office/powerpoint/2010/main" val="743694535"/>
              </p:ext>
            </p:extLst>
          </p:nvPr>
        </p:nvGraphicFramePr>
        <p:xfrm>
          <a:off x="3669787" y="3782292"/>
          <a:ext cx="7920880" cy="1960880"/>
        </p:xfrm>
        <a:graphic>
          <a:graphicData uri="http://schemas.openxmlformats.org/drawingml/2006/table">
            <a:tbl>
              <a:tblPr firstRow="1" bandRow="1">
                <a:tableStyleId>{21E4AEA4-8DFA-4A89-87EB-49C32662AFE0}</a:tableStyleId>
              </a:tblPr>
              <a:tblGrid>
                <a:gridCol w="2232248">
                  <a:extLst>
                    <a:ext uri="{9D8B030D-6E8A-4147-A177-3AD203B41FA5}">
                      <a16:colId xmlns:a16="http://schemas.microsoft.com/office/drawing/2014/main" val="20000"/>
                    </a:ext>
                  </a:extLst>
                </a:gridCol>
                <a:gridCol w="1569775">
                  <a:extLst>
                    <a:ext uri="{9D8B030D-6E8A-4147-A177-3AD203B41FA5}">
                      <a16:colId xmlns:a16="http://schemas.microsoft.com/office/drawing/2014/main" val="20001"/>
                    </a:ext>
                  </a:extLst>
                </a:gridCol>
                <a:gridCol w="2091112">
                  <a:extLst>
                    <a:ext uri="{9D8B030D-6E8A-4147-A177-3AD203B41FA5}">
                      <a16:colId xmlns:a16="http://schemas.microsoft.com/office/drawing/2014/main" val="20002"/>
                    </a:ext>
                  </a:extLst>
                </a:gridCol>
                <a:gridCol w="2027745">
                  <a:extLst>
                    <a:ext uri="{9D8B030D-6E8A-4147-A177-3AD203B41FA5}">
                      <a16:colId xmlns:a16="http://schemas.microsoft.com/office/drawing/2014/main" val="20003"/>
                    </a:ext>
                  </a:extLst>
                </a:gridCol>
              </a:tblGrid>
              <a:tr h="370840">
                <a:tc gridSpan="4">
                  <a:txBody>
                    <a:bodyPr/>
                    <a:lstStyle/>
                    <a:p>
                      <a:pPr algn="ctr"/>
                      <a:r>
                        <a:rPr lang="tr-TR" sz="2800" dirty="0"/>
                        <a:t>Sayısal</a:t>
                      </a:r>
                      <a:r>
                        <a:rPr lang="tr-TR" sz="2800" baseline="0" dirty="0"/>
                        <a:t> Bölüm</a:t>
                      </a:r>
                      <a:endParaRPr lang="tr-TR" sz="2800" dirty="0"/>
                    </a:p>
                  </a:txBody>
                  <a:tcPr/>
                </a:tc>
                <a:tc hMerge="1">
                  <a:txBody>
                    <a:bodyPr/>
                    <a:lstStyle/>
                    <a:p>
                      <a:endParaRPr lang="tr-TR"/>
                    </a:p>
                  </a:txBody>
                  <a:tcPr/>
                </a:tc>
                <a:tc hMerge="1">
                  <a:txBody>
                    <a:bodyPr/>
                    <a:lstStyle/>
                    <a:p>
                      <a:endParaRPr lang="tr-TR" dirty="0"/>
                    </a:p>
                  </a:txBody>
                  <a:tcPr/>
                </a:tc>
                <a:tc hMerge="1">
                  <a:txBody>
                    <a:bodyPr/>
                    <a:lstStyle/>
                    <a:p>
                      <a:endParaRPr lang="tr-TR" dirty="0"/>
                    </a:p>
                  </a:txBody>
                  <a:tcPr/>
                </a:tc>
                <a:extLst>
                  <a:ext uri="{0D108BD9-81ED-4DB2-BD59-A6C34878D82A}">
                    <a16:rowId xmlns:a16="http://schemas.microsoft.com/office/drawing/2014/main" val="10000"/>
                  </a:ext>
                </a:extLst>
              </a:tr>
              <a:tr h="370840">
                <a:tc>
                  <a:txBody>
                    <a:bodyPr/>
                    <a:lstStyle/>
                    <a:p>
                      <a:pPr algn="ctr"/>
                      <a:r>
                        <a:rPr lang="tr-TR" sz="2000" b="1" dirty="0"/>
                        <a:t>Ders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b="1" dirty="0"/>
                        <a:t>Soru Sayısı</a:t>
                      </a:r>
                    </a:p>
                    <a:p>
                      <a:pPr algn="ctr"/>
                      <a:endParaRPr lang="tr-TR" sz="2000" b="1" dirty="0"/>
                    </a:p>
                  </a:txBody>
                  <a:tcPr/>
                </a:tc>
                <a:tc>
                  <a:txBody>
                    <a:bodyPr/>
                    <a:lstStyle/>
                    <a:p>
                      <a:pPr algn="ctr"/>
                      <a:r>
                        <a:rPr lang="tr-TR" sz="2000" b="1" dirty="0"/>
                        <a:t>Sınav</a:t>
                      </a:r>
                      <a:r>
                        <a:rPr lang="tr-TR" sz="2000" b="1" baseline="0" dirty="0"/>
                        <a:t> Başlama Saati</a:t>
                      </a:r>
                      <a:endParaRPr lang="tr-TR" sz="2000" b="1" dirty="0"/>
                    </a:p>
                  </a:txBody>
                  <a:tcPr/>
                </a:tc>
                <a:tc>
                  <a:txBody>
                    <a:bodyPr/>
                    <a:lstStyle/>
                    <a:p>
                      <a:pPr algn="ctr"/>
                      <a:r>
                        <a:rPr lang="tr-TR" sz="2000" b="1" dirty="0"/>
                        <a:t>Sınav Süresi</a:t>
                      </a:r>
                    </a:p>
                  </a:txBody>
                  <a:tcPr/>
                </a:tc>
                <a:extLst>
                  <a:ext uri="{0D108BD9-81ED-4DB2-BD59-A6C34878D82A}">
                    <a16:rowId xmlns:a16="http://schemas.microsoft.com/office/drawing/2014/main" val="10001"/>
                  </a:ext>
                </a:extLst>
              </a:tr>
              <a:tr h="370840">
                <a:tc>
                  <a:txBody>
                    <a:bodyPr/>
                    <a:lstStyle/>
                    <a:p>
                      <a:r>
                        <a:rPr lang="tr-TR" sz="1600" b="1" dirty="0"/>
                        <a:t>Matematik (20)</a:t>
                      </a:r>
                      <a:endParaRPr lang="tr-TR" sz="1600" b="1" dirty="0">
                        <a:solidFill>
                          <a:schemeClr val="accent5">
                            <a:lumMod val="75000"/>
                          </a:schemeClr>
                        </a:solidFill>
                      </a:endParaRPr>
                    </a:p>
                  </a:txBody>
                  <a:tcPr/>
                </a:tc>
                <a:tc rowSpan="2">
                  <a:txBody>
                    <a:bodyPr/>
                    <a:lstStyle/>
                    <a:p>
                      <a:pPr algn="ctr"/>
                      <a:r>
                        <a:rPr lang="tr-TR" sz="4000" b="1" dirty="0">
                          <a:solidFill>
                            <a:srgbClr val="FF0000"/>
                          </a:solidFill>
                        </a:rPr>
                        <a:t>40</a:t>
                      </a:r>
                      <a:endParaRPr lang="tr-TR" sz="2400" b="1" dirty="0">
                        <a:solidFill>
                          <a:srgbClr val="FF0000"/>
                        </a:solidFill>
                      </a:endParaRPr>
                    </a:p>
                  </a:txBody>
                  <a:tcPr anchor="ctr"/>
                </a:tc>
                <a:tc rowSpan="2">
                  <a:txBody>
                    <a:bodyPr/>
                    <a:lstStyle/>
                    <a:p>
                      <a:pPr algn="ctr"/>
                      <a:r>
                        <a:rPr lang="tr-TR" sz="2400" b="1" dirty="0"/>
                        <a:t>11.30</a:t>
                      </a:r>
                      <a:endParaRPr lang="tr-TR" sz="2400" b="1" dirty="0">
                        <a:solidFill>
                          <a:schemeClr val="accent5">
                            <a:lumMod val="75000"/>
                          </a:schemeClr>
                        </a:solidFill>
                      </a:endParaRPr>
                    </a:p>
                  </a:txBody>
                  <a:tcPr anchor="ctr"/>
                </a:tc>
                <a:tc rowSpan="2">
                  <a:txBody>
                    <a:bodyPr/>
                    <a:lstStyle/>
                    <a:p>
                      <a:pPr algn="ctr"/>
                      <a:r>
                        <a:rPr lang="tr-TR" sz="2400" b="1" dirty="0"/>
                        <a:t>80 Dakika</a:t>
                      </a:r>
                      <a:endParaRPr lang="tr-TR" sz="2400" b="1" dirty="0">
                        <a:solidFill>
                          <a:schemeClr val="accent5">
                            <a:lumMod val="75000"/>
                          </a:schemeClr>
                        </a:solidFill>
                      </a:endParaRPr>
                    </a:p>
                  </a:txBody>
                  <a:tcPr anchor="ctr"/>
                </a:tc>
                <a:extLst>
                  <a:ext uri="{0D108BD9-81ED-4DB2-BD59-A6C34878D82A}">
                    <a16:rowId xmlns:a16="http://schemas.microsoft.com/office/drawing/2014/main" val="10002"/>
                  </a:ext>
                </a:extLst>
              </a:tr>
              <a:tr h="370840">
                <a:tc>
                  <a:txBody>
                    <a:bodyPr/>
                    <a:lstStyle/>
                    <a:p>
                      <a:r>
                        <a:rPr lang="tr-TR" sz="1600" b="1" dirty="0"/>
                        <a:t>Fen ve Teknoloji (20)</a:t>
                      </a:r>
                      <a:endParaRPr lang="tr-TR" sz="1600" b="1" dirty="0">
                        <a:solidFill>
                          <a:schemeClr val="accent5">
                            <a:lumMod val="75000"/>
                          </a:schemeClr>
                        </a:solidFill>
                      </a:endParaRPr>
                    </a:p>
                  </a:txBody>
                  <a:tcPr/>
                </a:tc>
                <a:tc vMerge="1">
                  <a:txBody>
                    <a:bodyPr/>
                    <a:lstStyle/>
                    <a:p>
                      <a:endParaRPr lang="tr-TR"/>
                    </a:p>
                  </a:txBody>
                  <a:tcPr/>
                </a:tc>
                <a:tc vMerge="1">
                  <a:txBody>
                    <a:bodyPr/>
                    <a:lstStyle/>
                    <a:p>
                      <a:endParaRPr lang="tr-TR" dirty="0"/>
                    </a:p>
                  </a:txBody>
                  <a:tcPr/>
                </a:tc>
                <a:tc vMerge="1">
                  <a:txBody>
                    <a:bodyPr/>
                    <a:lstStyle/>
                    <a:p>
                      <a:endParaRPr lang="tr-TR"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27076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800" decel="100000"/>
                                        <p:tgtEl>
                                          <p:spTgt spid="5"/>
                                        </p:tgtEl>
                                      </p:cBhvr>
                                    </p:animEffect>
                                    <p:anim calcmode="lin" valueType="num">
                                      <p:cBhvr>
                                        <p:cTn id="17" dur="800" decel="100000" fill="hold"/>
                                        <p:tgtEl>
                                          <p:spTgt spid="5"/>
                                        </p:tgtEl>
                                        <p:attrNameLst>
                                          <p:attrName>style.rotation</p:attrName>
                                        </p:attrNameLst>
                                      </p:cBhvr>
                                      <p:tavLst>
                                        <p:tav tm="0">
                                          <p:val>
                                            <p:fltVal val="-90"/>
                                          </p:val>
                                        </p:tav>
                                        <p:tav tm="100000">
                                          <p:val>
                                            <p:fltVal val="0"/>
                                          </p:val>
                                        </p:tav>
                                      </p:tavLst>
                                    </p:anim>
                                    <p:anim calcmode="lin" valueType="num">
                                      <p:cBhvr>
                                        <p:cTn id="18" dur="800" decel="100000" fill="hold"/>
                                        <p:tgtEl>
                                          <p:spTgt spid="5"/>
                                        </p:tgtEl>
                                        <p:attrNameLst>
                                          <p:attrName>ppt_x</p:attrName>
                                        </p:attrNameLst>
                                      </p:cBhvr>
                                      <p:tavLst>
                                        <p:tav tm="0">
                                          <p:val>
                                            <p:strVal val="#ppt_x+0.4"/>
                                          </p:val>
                                        </p:tav>
                                        <p:tav tm="100000">
                                          <p:val>
                                            <p:strVal val="#ppt_x-0.05"/>
                                          </p:val>
                                        </p:tav>
                                      </p:tavLst>
                                    </p:anim>
                                    <p:anim calcmode="lin" valueType="num">
                                      <p:cBhvr>
                                        <p:cTn id="19" dur="800" decel="100000" fill="hold"/>
                                        <p:tgtEl>
                                          <p:spTgt spid="5"/>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0" presetClass="entr" presetSubtype="0"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800" decel="100000"/>
                                        <p:tgtEl>
                                          <p:spTgt spid="6"/>
                                        </p:tgtEl>
                                      </p:cBhvr>
                                    </p:animEffect>
                                    <p:anim calcmode="lin" valueType="num">
                                      <p:cBhvr>
                                        <p:cTn id="27" dur="800" decel="100000" fill="hold"/>
                                        <p:tgtEl>
                                          <p:spTgt spid="6"/>
                                        </p:tgtEl>
                                        <p:attrNameLst>
                                          <p:attrName>style.rotation</p:attrName>
                                        </p:attrNameLst>
                                      </p:cBhvr>
                                      <p:tavLst>
                                        <p:tav tm="0">
                                          <p:val>
                                            <p:fltVal val="-90"/>
                                          </p:val>
                                        </p:tav>
                                        <p:tav tm="100000">
                                          <p:val>
                                            <p:fltVal val="0"/>
                                          </p:val>
                                        </p:tav>
                                      </p:tavLst>
                                    </p:anim>
                                    <p:anim calcmode="lin" valueType="num">
                                      <p:cBhvr>
                                        <p:cTn id="28" dur="800" decel="100000" fill="hold"/>
                                        <p:tgtEl>
                                          <p:spTgt spid="6"/>
                                        </p:tgtEl>
                                        <p:attrNameLst>
                                          <p:attrName>ppt_x</p:attrName>
                                        </p:attrNameLst>
                                      </p:cBhvr>
                                      <p:tavLst>
                                        <p:tav tm="0">
                                          <p:val>
                                            <p:strVal val="#ppt_x+0.4"/>
                                          </p:val>
                                        </p:tav>
                                        <p:tav tm="100000">
                                          <p:val>
                                            <p:strVal val="#ppt_x-0.05"/>
                                          </p:val>
                                        </p:tav>
                                      </p:tavLst>
                                    </p:anim>
                                    <p:anim calcmode="lin" valueType="num">
                                      <p:cBhvr>
                                        <p:cTn id="29" dur="800" decel="100000" fill="hold"/>
                                        <p:tgtEl>
                                          <p:spTgt spid="6"/>
                                        </p:tgtEl>
                                        <p:attrNameLst>
                                          <p:attrName>ppt_y</p:attrName>
                                        </p:attrNameLst>
                                      </p:cBhvr>
                                      <p:tavLst>
                                        <p:tav tm="0">
                                          <p:val>
                                            <p:strVal val="#ppt_y-0.4"/>
                                          </p:val>
                                        </p:tav>
                                        <p:tav tm="100000">
                                          <p:val>
                                            <p:strVal val="#ppt_y+0.1"/>
                                          </p:val>
                                        </p:tav>
                                      </p:tavLst>
                                    </p:anim>
                                    <p:anim calcmode="lin" valueType="num">
                                      <p:cBhvr>
                                        <p:cTn id="30"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1"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BEEB7D-C92F-04C8-6D58-62B09B28B148}"/>
              </a:ext>
            </a:extLst>
          </p:cNvPr>
          <p:cNvSpPr>
            <a:spLocks noGrp="1"/>
          </p:cNvSpPr>
          <p:nvPr>
            <p:ph type="title"/>
          </p:nvPr>
        </p:nvSpPr>
        <p:spPr>
          <a:xfrm>
            <a:off x="1700817" y="717992"/>
            <a:ext cx="9291215" cy="1176681"/>
          </a:xfrm>
        </p:spPr>
        <p:txBody>
          <a:bodyPr>
            <a:normAutofit fontScale="90000"/>
          </a:bodyPr>
          <a:lstStyle/>
          <a:p>
            <a:r>
              <a:rPr lang="tr-TR" b="1" dirty="0">
                <a:solidFill>
                  <a:schemeClr val="tx1">
                    <a:lumMod val="50000"/>
                    <a:lumOff val="50000"/>
                  </a:schemeClr>
                </a:solidFill>
              </a:rPr>
              <a:t>TESTLERİN KATSAYILARI?</a:t>
            </a:r>
            <a:br>
              <a:rPr lang="en-US" dirty="0">
                <a:solidFill>
                  <a:schemeClr val="tx1">
                    <a:lumMod val="50000"/>
                    <a:lumOff val="50000"/>
                  </a:schemeClr>
                </a:solidFill>
              </a:rPr>
            </a:br>
            <a:endParaRPr lang="tr-TR" dirty="0">
              <a:solidFill>
                <a:schemeClr val="tx1">
                  <a:lumMod val="50000"/>
                  <a:lumOff val="50000"/>
                </a:schemeClr>
              </a:solidFill>
            </a:endParaRPr>
          </a:p>
        </p:txBody>
      </p:sp>
      <p:sp>
        <p:nvSpPr>
          <p:cNvPr id="5" name="15 Akış Çizelgesi: Öteki İşlem">
            <a:extLst>
              <a:ext uri="{FF2B5EF4-FFF2-40B4-BE49-F238E27FC236}">
                <a16:creationId xmlns:a16="http://schemas.microsoft.com/office/drawing/2014/main" id="{0773106D-3BF5-59E0-B108-C415A6119A8A}"/>
              </a:ext>
            </a:extLst>
          </p:cNvPr>
          <p:cNvSpPr/>
          <p:nvPr/>
        </p:nvSpPr>
        <p:spPr>
          <a:xfrm>
            <a:off x="1513005" y="2204864"/>
            <a:ext cx="4332569" cy="648072"/>
          </a:xfrm>
          <a:prstGeom prst="flowChartAlternateProcess">
            <a:avLst/>
          </a:prstGeom>
          <a:solidFill>
            <a:schemeClr val="accent4"/>
          </a:solidFill>
          <a:ln w="63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tr-TR" sz="3200" b="0" i="0" u="none" strike="noStrike" kern="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Calibri"/>
                <a:ea typeface="+mn-ea"/>
                <a:cs typeface="+mn-cs"/>
              </a:rPr>
              <a:t>TÜRKÇE</a:t>
            </a:r>
          </a:p>
        </p:txBody>
      </p:sp>
      <p:sp>
        <p:nvSpPr>
          <p:cNvPr id="6" name="21 Oval">
            <a:extLst>
              <a:ext uri="{FF2B5EF4-FFF2-40B4-BE49-F238E27FC236}">
                <a16:creationId xmlns:a16="http://schemas.microsoft.com/office/drawing/2014/main" id="{6FB324E4-ACFC-62C9-B3FA-13C78CED833C}"/>
              </a:ext>
            </a:extLst>
          </p:cNvPr>
          <p:cNvSpPr/>
          <p:nvPr/>
        </p:nvSpPr>
        <p:spPr>
          <a:xfrm>
            <a:off x="5196172" y="2204864"/>
            <a:ext cx="648072" cy="648072"/>
          </a:xfrm>
          <a:prstGeom prst="ellipse">
            <a:avLst/>
          </a:prstGeom>
          <a:solidFill>
            <a:schemeClr val="tx1"/>
          </a:solidFill>
        </p:spPr>
        <p:style>
          <a:lnRef idx="2">
            <a:schemeClr val="accent5"/>
          </a:lnRef>
          <a:fillRef idx="1">
            <a:schemeClr val="lt1"/>
          </a:fillRef>
          <a:effectRef idx="0">
            <a:schemeClr val="accent5"/>
          </a:effectRef>
          <a:fontRef idx="minor">
            <a:schemeClr val="dk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tr-TR" sz="4000" b="1" cap="all" dirty="0">
                <a:ln/>
                <a:solidFill>
                  <a:schemeClr val="bg1"/>
                </a:solidFill>
                <a:effectLst>
                  <a:reflection blurRad="10000" stA="55000" endPos="48000" dist="500" dir="5400000" sy="-100000" algn="bl" rotWithShape="0"/>
                </a:effectLst>
              </a:rPr>
              <a:t>4</a:t>
            </a:r>
          </a:p>
        </p:txBody>
      </p:sp>
      <p:sp>
        <p:nvSpPr>
          <p:cNvPr id="7" name="15 Akış Çizelgesi: Öteki İşlem">
            <a:extLst>
              <a:ext uri="{FF2B5EF4-FFF2-40B4-BE49-F238E27FC236}">
                <a16:creationId xmlns:a16="http://schemas.microsoft.com/office/drawing/2014/main" id="{8E533E1A-19EB-E9C3-C2D2-371E9630C278}"/>
              </a:ext>
            </a:extLst>
          </p:cNvPr>
          <p:cNvSpPr/>
          <p:nvPr/>
        </p:nvSpPr>
        <p:spPr>
          <a:xfrm>
            <a:off x="1450392" y="4005065"/>
            <a:ext cx="4393852" cy="648072"/>
          </a:xfrm>
          <a:prstGeom prst="flowChartAlternateProcess">
            <a:avLst/>
          </a:prstGeom>
          <a:solidFill>
            <a:schemeClr val="accent3">
              <a:lumMod val="50000"/>
            </a:schemeClr>
          </a:solidFill>
          <a:ln w="6350" cap="flat" cmpd="sng" algn="ctr">
            <a:solidFill>
              <a:sysClr val="windowText" lastClr="000000"/>
            </a:solidFill>
            <a:prstDash val="solid"/>
            <a:miter lim="800000"/>
          </a:ln>
          <a:effectLst/>
        </p:spPr>
        <p:txBody>
          <a:bodyPr rtlCol="0" anchor="ctr"/>
          <a:lstStyle/>
          <a:p>
            <a:pPr defTabSz="914400"/>
            <a:endPar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defTabSz="914400"/>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FEN VE TEKNOLOJİ</a:t>
            </a:r>
          </a:p>
          <a:p>
            <a:pPr marL="0" marR="0" lvl="0" indent="0" defTabSz="914400" eaLnBrk="1" fontAlgn="auto" latinLnBrk="0" hangingPunct="1">
              <a:lnSpc>
                <a:spcPct val="100000"/>
              </a:lnSpc>
              <a:spcBef>
                <a:spcPts val="0"/>
              </a:spcBef>
              <a:spcAft>
                <a:spcPts val="0"/>
              </a:spcAft>
              <a:buClrTx/>
              <a:buSzTx/>
              <a:buFontTx/>
              <a:buNone/>
              <a:tabLst/>
              <a:defRPr/>
            </a:pPr>
            <a:endParaRPr kumimoji="0" lang="tr-TR" sz="3200" b="0" i="0" u="none" strike="noStrike" kern="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Calibri"/>
              <a:ea typeface="+mn-ea"/>
              <a:cs typeface="+mn-cs"/>
            </a:endParaRPr>
          </a:p>
        </p:txBody>
      </p:sp>
      <p:sp>
        <p:nvSpPr>
          <p:cNvPr id="8" name="15 Akış Çizelgesi: Öteki İşlem">
            <a:extLst>
              <a:ext uri="{FF2B5EF4-FFF2-40B4-BE49-F238E27FC236}">
                <a16:creationId xmlns:a16="http://schemas.microsoft.com/office/drawing/2014/main" id="{89431BF4-EB74-FAD3-D4DE-14E2B3594D7A}"/>
              </a:ext>
            </a:extLst>
          </p:cNvPr>
          <p:cNvSpPr/>
          <p:nvPr/>
        </p:nvSpPr>
        <p:spPr>
          <a:xfrm>
            <a:off x="1513002" y="3092966"/>
            <a:ext cx="4331242" cy="648072"/>
          </a:xfrm>
          <a:prstGeom prst="flowChartAlternateProcess">
            <a:avLst/>
          </a:prstGeom>
          <a:solidFill>
            <a:schemeClr val="accent6">
              <a:lumMod val="75000"/>
            </a:schemeClr>
          </a:solidFill>
          <a:ln w="6350" cap="flat" cmpd="sng" algn="ctr">
            <a:solidFill>
              <a:sysClr val="windowText" lastClr="000000"/>
            </a:solidFill>
            <a:prstDash val="solid"/>
            <a:miter lim="800000"/>
          </a:ln>
          <a:effectLst/>
        </p:spPr>
        <p:txBody>
          <a:bodyPr rtlCol="0" anchor="ctr"/>
          <a:lstStyle/>
          <a:p>
            <a:pPr lvl="0" defTabSz="914400"/>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MATEMATİK</a:t>
            </a:r>
            <a:endParaRPr kumimoji="0" lang="tr-TR" sz="3200" b="0" i="0" u="none" strike="noStrike" kern="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Calibri"/>
              <a:ea typeface="+mn-ea"/>
              <a:cs typeface="+mn-cs"/>
            </a:endParaRPr>
          </a:p>
        </p:txBody>
      </p:sp>
      <p:sp>
        <p:nvSpPr>
          <p:cNvPr id="9" name="15 Akış Çizelgesi: Öteki İşlem">
            <a:extLst>
              <a:ext uri="{FF2B5EF4-FFF2-40B4-BE49-F238E27FC236}">
                <a16:creationId xmlns:a16="http://schemas.microsoft.com/office/drawing/2014/main" id="{B5336644-9C56-EC6E-DDFD-D9A2CF5988DA}"/>
              </a:ext>
            </a:extLst>
          </p:cNvPr>
          <p:cNvSpPr/>
          <p:nvPr/>
        </p:nvSpPr>
        <p:spPr>
          <a:xfrm>
            <a:off x="6346426" y="2174865"/>
            <a:ext cx="3822809" cy="648072"/>
          </a:xfrm>
          <a:prstGeom prst="flowChartAlternateProcess">
            <a:avLst/>
          </a:prstGeom>
          <a:solidFill>
            <a:schemeClr val="accent1"/>
          </a:solidFill>
          <a:ln w="6350" cap="flat" cmpd="sng" algn="ctr">
            <a:solidFill>
              <a:sysClr val="windowText" lastClr="000000"/>
            </a:solidFill>
            <a:prstDash val="solid"/>
            <a:miter lim="800000"/>
          </a:ln>
          <a:effectLst/>
        </p:spPr>
        <p:txBody>
          <a:bodyPr rtlCol="0" anchor="ctr"/>
          <a:lstStyle/>
          <a:p>
            <a:pPr defTabSz="914400"/>
            <a:endPar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defTabSz="914400"/>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İNKILÂP TARİHİ</a:t>
            </a:r>
          </a:p>
          <a:p>
            <a:pPr marL="0" marR="0" lvl="0" indent="0" defTabSz="914400" eaLnBrk="1" fontAlgn="auto" latinLnBrk="0" hangingPunct="1">
              <a:lnSpc>
                <a:spcPct val="100000"/>
              </a:lnSpc>
              <a:spcBef>
                <a:spcPts val="0"/>
              </a:spcBef>
              <a:spcAft>
                <a:spcPts val="0"/>
              </a:spcAft>
              <a:buClrTx/>
              <a:buSzTx/>
              <a:buFontTx/>
              <a:buNone/>
              <a:tabLst/>
              <a:defRPr/>
            </a:pPr>
            <a:endParaRPr kumimoji="0" lang="tr-TR" sz="3200" b="0" i="0" u="none" strike="noStrike" kern="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Calibri"/>
              <a:ea typeface="+mn-ea"/>
              <a:cs typeface="+mn-cs"/>
            </a:endParaRPr>
          </a:p>
        </p:txBody>
      </p:sp>
      <p:sp>
        <p:nvSpPr>
          <p:cNvPr id="10" name="21 Oval">
            <a:extLst>
              <a:ext uri="{FF2B5EF4-FFF2-40B4-BE49-F238E27FC236}">
                <a16:creationId xmlns:a16="http://schemas.microsoft.com/office/drawing/2014/main" id="{60A8D415-3EB5-23B2-0539-73073AB5AF0B}"/>
              </a:ext>
            </a:extLst>
          </p:cNvPr>
          <p:cNvSpPr/>
          <p:nvPr/>
        </p:nvSpPr>
        <p:spPr>
          <a:xfrm>
            <a:off x="5182326" y="3091552"/>
            <a:ext cx="648072" cy="648072"/>
          </a:xfrm>
          <a:prstGeom prst="ellipse">
            <a:avLst/>
          </a:prstGeom>
          <a:solidFill>
            <a:schemeClr val="tx1"/>
          </a:solidFill>
        </p:spPr>
        <p:style>
          <a:lnRef idx="2">
            <a:schemeClr val="accent5"/>
          </a:lnRef>
          <a:fillRef idx="1">
            <a:schemeClr val="lt1"/>
          </a:fillRef>
          <a:effectRef idx="0">
            <a:schemeClr val="accent5"/>
          </a:effectRef>
          <a:fontRef idx="minor">
            <a:schemeClr val="dk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tr-TR" sz="4000" b="1" cap="all" dirty="0">
                <a:ln/>
                <a:solidFill>
                  <a:schemeClr val="bg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4</a:t>
            </a:r>
          </a:p>
        </p:txBody>
      </p:sp>
      <p:sp>
        <p:nvSpPr>
          <p:cNvPr id="11" name="21 Oval">
            <a:extLst>
              <a:ext uri="{FF2B5EF4-FFF2-40B4-BE49-F238E27FC236}">
                <a16:creationId xmlns:a16="http://schemas.microsoft.com/office/drawing/2014/main" id="{F601BC21-A485-016D-DF27-311BBA7C19BD}"/>
              </a:ext>
            </a:extLst>
          </p:cNvPr>
          <p:cNvSpPr/>
          <p:nvPr/>
        </p:nvSpPr>
        <p:spPr>
          <a:xfrm>
            <a:off x="5196177" y="4019816"/>
            <a:ext cx="648072" cy="648072"/>
          </a:xfrm>
          <a:prstGeom prst="ellipse">
            <a:avLst/>
          </a:prstGeom>
          <a:solidFill>
            <a:schemeClr val="tx1"/>
          </a:solidFill>
        </p:spPr>
        <p:style>
          <a:lnRef idx="2">
            <a:schemeClr val="accent5"/>
          </a:lnRef>
          <a:fillRef idx="1">
            <a:schemeClr val="lt1"/>
          </a:fillRef>
          <a:effectRef idx="0">
            <a:schemeClr val="accent5"/>
          </a:effectRef>
          <a:fontRef idx="minor">
            <a:schemeClr val="dk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tr-TR" sz="4000" b="1" cap="all" dirty="0">
                <a:ln/>
                <a:solidFill>
                  <a:schemeClr val="bg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4</a:t>
            </a:r>
          </a:p>
        </p:txBody>
      </p:sp>
      <p:sp>
        <p:nvSpPr>
          <p:cNvPr id="12" name="15 Akış Çizelgesi: Öteki İşlem">
            <a:extLst>
              <a:ext uri="{FF2B5EF4-FFF2-40B4-BE49-F238E27FC236}">
                <a16:creationId xmlns:a16="http://schemas.microsoft.com/office/drawing/2014/main" id="{CBA5F095-A260-DBB9-1B7C-803DB430FB75}"/>
              </a:ext>
            </a:extLst>
          </p:cNvPr>
          <p:cNvSpPr/>
          <p:nvPr/>
        </p:nvSpPr>
        <p:spPr>
          <a:xfrm>
            <a:off x="6361604" y="3091552"/>
            <a:ext cx="3822809" cy="648072"/>
          </a:xfrm>
          <a:prstGeom prst="flowChartAlternateProcess">
            <a:avLst/>
          </a:prstGeom>
          <a:solidFill>
            <a:srgbClr val="00B0F0"/>
          </a:solidFill>
          <a:ln w="6350" cap="flat" cmpd="sng" algn="ctr">
            <a:solidFill>
              <a:sysClr val="windowText" lastClr="000000"/>
            </a:solidFill>
            <a:prstDash val="solid"/>
            <a:miter lim="800000"/>
          </a:ln>
          <a:effectLst/>
        </p:spPr>
        <p:txBody>
          <a:bodyPr rtlCol="0" anchor="ctr"/>
          <a:lstStyle/>
          <a:p>
            <a:pPr defTabSz="914400"/>
            <a:endPar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DİN KÜLTÜRÜ</a:t>
            </a:r>
          </a:p>
          <a:p>
            <a:pPr marL="0" marR="0" lvl="0" indent="0" defTabSz="914400" eaLnBrk="1" fontAlgn="auto" latinLnBrk="0" hangingPunct="1">
              <a:lnSpc>
                <a:spcPct val="100000"/>
              </a:lnSpc>
              <a:spcBef>
                <a:spcPts val="0"/>
              </a:spcBef>
              <a:spcAft>
                <a:spcPts val="0"/>
              </a:spcAft>
              <a:buClrTx/>
              <a:buSzTx/>
              <a:buFontTx/>
              <a:buNone/>
              <a:tabLst/>
              <a:defRPr/>
            </a:pPr>
            <a:endParaRPr kumimoji="0" lang="tr-TR" sz="3200" b="0" i="0" u="none" strike="noStrike" kern="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Calibri"/>
              <a:ea typeface="+mn-ea"/>
              <a:cs typeface="+mn-cs"/>
            </a:endParaRPr>
          </a:p>
        </p:txBody>
      </p:sp>
      <p:sp>
        <p:nvSpPr>
          <p:cNvPr id="13" name="15 Akış Çizelgesi: Öteki İşlem">
            <a:extLst>
              <a:ext uri="{FF2B5EF4-FFF2-40B4-BE49-F238E27FC236}">
                <a16:creationId xmlns:a16="http://schemas.microsoft.com/office/drawing/2014/main" id="{EDD20DA6-813D-B80D-17CD-E74C6A568DBE}"/>
              </a:ext>
            </a:extLst>
          </p:cNvPr>
          <p:cNvSpPr/>
          <p:nvPr/>
        </p:nvSpPr>
        <p:spPr>
          <a:xfrm>
            <a:off x="6346425" y="4005065"/>
            <a:ext cx="3822809" cy="648072"/>
          </a:xfrm>
          <a:prstGeom prst="flowChartAlternateProcess">
            <a:avLst/>
          </a:prstGeom>
          <a:solidFill>
            <a:schemeClr val="accent5"/>
          </a:solidFill>
          <a:ln w="6350" cap="flat" cmpd="sng" algn="ctr">
            <a:solidFill>
              <a:sysClr val="windowText" lastClr="000000"/>
            </a:solidFill>
            <a:prstDash val="solid"/>
            <a:miter lim="800000"/>
          </a:ln>
          <a:effectLst/>
        </p:spPr>
        <p:txBody>
          <a:bodyPr rtlCol="0" anchor="ctr"/>
          <a:lstStyle/>
          <a:p>
            <a:pPr defTabSz="914400"/>
            <a:endPar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YABANCI DİL</a:t>
            </a:r>
          </a:p>
          <a:p>
            <a:pPr marL="0" marR="0" lvl="0" indent="0" defTabSz="914400" eaLnBrk="1" fontAlgn="auto" latinLnBrk="0" hangingPunct="1">
              <a:lnSpc>
                <a:spcPct val="100000"/>
              </a:lnSpc>
              <a:spcBef>
                <a:spcPts val="0"/>
              </a:spcBef>
              <a:spcAft>
                <a:spcPts val="0"/>
              </a:spcAft>
              <a:buClrTx/>
              <a:buSzTx/>
              <a:buFontTx/>
              <a:buNone/>
              <a:tabLst/>
              <a:defRPr/>
            </a:pPr>
            <a:endParaRPr kumimoji="0" lang="tr-TR" sz="3200" b="0" i="0" u="none" strike="noStrike" kern="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Calibri"/>
              <a:ea typeface="+mn-ea"/>
              <a:cs typeface="+mn-cs"/>
            </a:endParaRPr>
          </a:p>
        </p:txBody>
      </p:sp>
      <p:sp>
        <p:nvSpPr>
          <p:cNvPr id="14" name="21 Oval">
            <a:extLst>
              <a:ext uri="{FF2B5EF4-FFF2-40B4-BE49-F238E27FC236}">
                <a16:creationId xmlns:a16="http://schemas.microsoft.com/office/drawing/2014/main" id="{84DFBF59-88D8-147B-20E4-D74E6852901C}"/>
              </a:ext>
            </a:extLst>
          </p:cNvPr>
          <p:cNvSpPr/>
          <p:nvPr/>
        </p:nvSpPr>
        <p:spPr>
          <a:xfrm>
            <a:off x="9518789" y="2185733"/>
            <a:ext cx="648072" cy="648072"/>
          </a:xfrm>
          <a:prstGeom prst="ellipse">
            <a:avLst/>
          </a:prstGeom>
          <a:solidFill>
            <a:schemeClr val="tx1"/>
          </a:solidFill>
        </p:spPr>
        <p:style>
          <a:lnRef idx="2">
            <a:schemeClr val="accent5"/>
          </a:lnRef>
          <a:fillRef idx="1">
            <a:schemeClr val="lt1"/>
          </a:fillRef>
          <a:effectRef idx="0">
            <a:schemeClr val="accent5"/>
          </a:effectRef>
          <a:fontRef idx="minor">
            <a:schemeClr val="dk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tr-TR" sz="4000" b="1" cap="all" dirty="0">
                <a:ln/>
                <a:solidFill>
                  <a:schemeClr val="bg1"/>
                </a:solidFill>
                <a:effectLst>
                  <a:reflection blurRad="10000" stA="55000" endPos="48000" dist="500" dir="5400000" sy="-100000" algn="bl" rotWithShape="0"/>
                </a:effectLst>
              </a:rPr>
              <a:t>1</a:t>
            </a:r>
          </a:p>
        </p:txBody>
      </p:sp>
      <p:sp>
        <p:nvSpPr>
          <p:cNvPr id="15" name="21 Oval">
            <a:extLst>
              <a:ext uri="{FF2B5EF4-FFF2-40B4-BE49-F238E27FC236}">
                <a16:creationId xmlns:a16="http://schemas.microsoft.com/office/drawing/2014/main" id="{D8E4AC92-FFBB-B93F-66D0-D51EF24B9819}"/>
              </a:ext>
            </a:extLst>
          </p:cNvPr>
          <p:cNvSpPr/>
          <p:nvPr/>
        </p:nvSpPr>
        <p:spPr>
          <a:xfrm>
            <a:off x="9532645" y="3086276"/>
            <a:ext cx="648072" cy="648072"/>
          </a:xfrm>
          <a:prstGeom prst="ellipse">
            <a:avLst/>
          </a:prstGeom>
          <a:solidFill>
            <a:schemeClr val="tx1"/>
          </a:solidFill>
        </p:spPr>
        <p:style>
          <a:lnRef idx="2">
            <a:schemeClr val="accent5"/>
          </a:lnRef>
          <a:fillRef idx="1">
            <a:schemeClr val="lt1"/>
          </a:fillRef>
          <a:effectRef idx="0">
            <a:schemeClr val="accent5"/>
          </a:effectRef>
          <a:fontRef idx="minor">
            <a:schemeClr val="dk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tr-TR" sz="4000" b="1" cap="all" dirty="0">
                <a:ln/>
                <a:solidFill>
                  <a:schemeClr val="bg1"/>
                </a:solidFill>
                <a:effectLst>
                  <a:reflection blurRad="10000" stA="55000" endPos="48000" dist="500" dir="5400000" sy="-100000" algn="bl" rotWithShape="0"/>
                </a:effectLst>
              </a:rPr>
              <a:t>1</a:t>
            </a:r>
          </a:p>
        </p:txBody>
      </p:sp>
      <p:sp>
        <p:nvSpPr>
          <p:cNvPr id="16" name="21 Oval">
            <a:extLst>
              <a:ext uri="{FF2B5EF4-FFF2-40B4-BE49-F238E27FC236}">
                <a16:creationId xmlns:a16="http://schemas.microsoft.com/office/drawing/2014/main" id="{C5B5B5F5-59D9-10D2-2B45-CFB87E295DF3}"/>
              </a:ext>
            </a:extLst>
          </p:cNvPr>
          <p:cNvSpPr/>
          <p:nvPr/>
        </p:nvSpPr>
        <p:spPr>
          <a:xfrm>
            <a:off x="9518789" y="4019816"/>
            <a:ext cx="648072" cy="648072"/>
          </a:xfrm>
          <a:prstGeom prst="ellipse">
            <a:avLst/>
          </a:prstGeom>
          <a:solidFill>
            <a:schemeClr val="tx1"/>
          </a:solidFill>
        </p:spPr>
        <p:style>
          <a:lnRef idx="2">
            <a:schemeClr val="accent5"/>
          </a:lnRef>
          <a:fillRef idx="1">
            <a:schemeClr val="lt1"/>
          </a:fillRef>
          <a:effectRef idx="0">
            <a:schemeClr val="accent5"/>
          </a:effectRef>
          <a:fontRef idx="minor">
            <a:schemeClr val="dk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tr-TR" sz="4000" b="1" cap="all" dirty="0">
                <a:ln/>
                <a:solidFill>
                  <a:schemeClr val="bg1"/>
                </a:solidFill>
                <a:effectLst>
                  <a:reflection blurRad="10000" stA="55000" endPos="48000" dist="500" dir="5400000" sy="-100000" algn="bl" rotWithShape="0"/>
                </a:effectLst>
              </a:rPr>
              <a:t>1</a:t>
            </a:r>
          </a:p>
        </p:txBody>
      </p:sp>
    </p:spTree>
    <p:extLst>
      <p:ext uri="{BB962C8B-B14F-4D97-AF65-F5344CB8AC3E}">
        <p14:creationId xmlns:p14="http://schemas.microsoft.com/office/powerpoint/2010/main" val="185991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1"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0-#ppt_h/2"/>
                                          </p:val>
                                        </p:tav>
                                        <p:tav tm="100000">
                                          <p:val>
                                            <p:strVal val="#ppt_y"/>
                                          </p:val>
                                        </p:tav>
                                      </p:tavLst>
                                    </p:anim>
                                  </p:childTnLst>
                                </p:cTn>
                              </p:par>
                            </p:childTnLst>
                          </p:cTn>
                        </p:par>
                        <p:par>
                          <p:cTn id="34" fill="hold">
                            <p:stCondLst>
                              <p:cond delay="3000"/>
                            </p:stCondLst>
                            <p:childTnLst>
                              <p:par>
                                <p:cTn id="35" presetID="2" presetClass="entr" presetSubtype="1"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0-#ppt_h/2"/>
                                          </p:val>
                                        </p:tav>
                                        <p:tav tm="100000">
                                          <p:val>
                                            <p:strVal val="#ppt_y"/>
                                          </p:val>
                                        </p:tav>
                                      </p:tavLst>
                                    </p:anim>
                                  </p:childTnLst>
                                </p:cTn>
                              </p:par>
                            </p:childTnLst>
                          </p:cTn>
                        </p:par>
                        <p:par>
                          <p:cTn id="39" fill="hold">
                            <p:stCondLst>
                              <p:cond delay="3500"/>
                            </p:stCondLst>
                            <p:childTnLst>
                              <p:par>
                                <p:cTn id="40" presetID="2" presetClass="entr" presetSubtype="4"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 presetClass="entr" presetSubtype="4"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childTnLst>
                          </p:cTn>
                        </p:par>
                        <p:par>
                          <p:cTn id="49" fill="hold">
                            <p:stCondLst>
                              <p:cond delay="4500"/>
                            </p:stCondLst>
                            <p:childTnLst>
                              <p:par>
                                <p:cTn id="50" presetID="2" presetClass="entr" presetSubtype="1" fill="hold" grpId="0" nodeType="afterEffect">
                                  <p:stCondLst>
                                    <p:cond delay="0"/>
                                  </p:stCondLst>
                                  <p:childTnLst>
                                    <p:set>
                                      <p:cBhvr>
                                        <p:cTn id="51" dur="1" fill="hold">
                                          <p:stCondLst>
                                            <p:cond delay="0"/>
                                          </p:stCondLst>
                                        </p:cTn>
                                        <p:tgtEl>
                                          <p:spTgt spid="14"/>
                                        </p:tgtEl>
                                        <p:attrNameLst>
                                          <p:attrName>style.visibility</p:attrName>
                                        </p:attrNameLst>
                                      </p:cBhvr>
                                      <p:to>
                                        <p:strVal val="visible"/>
                                      </p:to>
                                    </p:set>
                                    <p:anim calcmode="lin" valueType="num">
                                      <p:cBhvr additive="base">
                                        <p:cTn id="52" dur="500" fill="hold"/>
                                        <p:tgtEl>
                                          <p:spTgt spid="14"/>
                                        </p:tgtEl>
                                        <p:attrNameLst>
                                          <p:attrName>ppt_x</p:attrName>
                                        </p:attrNameLst>
                                      </p:cBhvr>
                                      <p:tavLst>
                                        <p:tav tm="0">
                                          <p:val>
                                            <p:strVal val="#ppt_x"/>
                                          </p:val>
                                        </p:tav>
                                        <p:tav tm="100000">
                                          <p:val>
                                            <p:strVal val="#ppt_x"/>
                                          </p:val>
                                        </p:tav>
                                      </p:tavLst>
                                    </p:anim>
                                    <p:anim calcmode="lin" valueType="num">
                                      <p:cBhvr additive="base">
                                        <p:cTn id="53" dur="500" fill="hold"/>
                                        <p:tgtEl>
                                          <p:spTgt spid="14"/>
                                        </p:tgtEl>
                                        <p:attrNameLst>
                                          <p:attrName>ppt_y</p:attrName>
                                        </p:attrNameLst>
                                      </p:cBhvr>
                                      <p:tavLst>
                                        <p:tav tm="0">
                                          <p:val>
                                            <p:strVal val="0-#ppt_h/2"/>
                                          </p:val>
                                        </p:tav>
                                        <p:tav tm="100000">
                                          <p:val>
                                            <p:strVal val="#ppt_y"/>
                                          </p:val>
                                        </p:tav>
                                      </p:tavLst>
                                    </p:anim>
                                  </p:childTnLst>
                                </p:cTn>
                              </p:par>
                            </p:childTnLst>
                          </p:cTn>
                        </p:par>
                        <p:par>
                          <p:cTn id="54" fill="hold">
                            <p:stCondLst>
                              <p:cond delay="5000"/>
                            </p:stCondLst>
                            <p:childTnLst>
                              <p:par>
                                <p:cTn id="55" presetID="2" presetClass="entr" presetSubtype="1" fill="hold" grpId="0" nodeType="after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additive="base">
                                        <p:cTn id="57" dur="500" fill="hold"/>
                                        <p:tgtEl>
                                          <p:spTgt spid="15"/>
                                        </p:tgtEl>
                                        <p:attrNameLst>
                                          <p:attrName>ppt_x</p:attrName>
                                        </p:attrNameLst>
                                      </p:cBhvr>
                                      <p:tavLst>
                                        <p:tav tm="0">
                                          <p:val>
                                            <p:strVal val="#ppt_x"/>
                                          </p:val>
                                        </p:tav>
                                        <p:tav tm="100000">
                                          <p:val>
                                            <p:strVal val="#ppt_x"/>
                                          </p:val>
                                        </p:tav>
                                      </p:tavLst>
                                    </p:anim>
                                    <p:anim calcmode="lin" valueType="num">
                                      <p:cBhvr additive="base">
                                        <p:cTn id="58" dur="500" fill="hold"/>
                                        <p:tgtEl>
                                          <p:spTgt spid="15"/>
                                        </p:tgtEl>
                                        <p:attrNameLst>
                                          <p:attrName>ppt_y</p:attrName>
                                        </p:attrNameLst>
                                      </p:cBhvr>
                                      <p:tavLst>
                                        <p:tav tm="0">
                                          <p:val>
                                            <p:strVal val="0-#ppt_h/2"/>
                                          </p:val>
                                        </p:tav>
                                        <p:tav tm="100000">
                                          <p:val>
                                            <p:strVal val="#ppt_y"/>
                                          </p:val>
                                        </p:tav>
                                      </p:tavLst>
                                    </p:anim>
                                  </p:childTnLst>
                                </p:cTn>
                              </p:par>
                            </p:childTnLst>
                          </p:cTn>
                        </p:par>
                        <p:par>
                          <p:cTn id="59" fill="hold">
                            <p:stCondLst>
                              <p:cond delay="5500"/>
                            </p:stCondLst>
                            <p:childTnLst>
                              <p:par>
                                <p:cTn id="60" presetID="2" presetClass="entr" presetSubtype="1"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ppt_x"/>
                                          </p:val>
                                        </p:tav>
                                        <p:tav tm="100000">
                                          <p:val>
                                            <p:strVal val="#ppt_x"/>
                                          </p:val>
                                        </p:tav>
                                      </p:tavLst>
                                    </p:anim>
                                    <p:anim calcmode="lin" valueType="num">
                                      <p:cBhvr additive="base">
                                        <p:cTn id="63"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25" y="117893"/>
            <a:ext cx="12192000" cy="1268760"/>
          </a:xfrm>
          <a:solidFill>
            <a:schemeClr val="tx1">
              <a:lumMod val="50000"/>
            </a:schemeClr>
          </a:solidFill>
        </p:spPr>
        <p:style>
          <a:lnRef idx="1">
            <a:schemeClr val="accent5"/>
          </a:lnRef>
          <a:fillRef idx="3">
            <a:schemeClr val="accent5"/>
          </a:fillRef>
          <a:effectRef idx="2">
            <a:schemeClr val="accent5"/>
          </a:effectRef>
          <a:fontRef idx="minor">
            <a:schemeClr val="lt1"/>
          </a:fontRef>
        </p:style>
        <p:txBody>
          <a:bodyPr>
            <a:normAutofit fontScale="90000"/>
          </a:bodyPr>
          <a:lstStyle/>
          <a:p>
            <a:r>
              <a:rPr lang="tr-TR" sz="4000" b="1" dirty="0">
                <a:ln w="18415" cmpd="sng">
                  <a:solidFill>
                    <a:srgbClr val="FFFFFF"/>
                  </a:solidFill>
                  <a:prstDash val="solid"/>
                </a:ln>
                <a:solidFill>
                  <a:srgbClr val="FFFFFF"/>
                </a:solidFill>
                <a:effectLst>
                  <a:outerShdw blurRad="63500" dir="3600000" algn="tl" rotWithShape="0">
                    <a:srgbClr val="000000">
                      <a:alpha val="70000"/>
                    </a:srgbClr>
                  </a:outerShdw>
                </a:effectLst>
              </a:rPr>
              <a:t>                    LİSELERE YERLEŞTİRME NASIL YAPILACAK?</a:t>
            </a:r>
            <a:endParaRPr lang="vi-VN" sz="4000" b="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nvGrpSpPr>
          <p:cNvPr id="16" name="Grup 15"/>
          <p:cNvGrpSpPr/>
          <p:nvPr/>
        </p:nvGrpSpPr>
        <p:grpSpPr>
          <a:xfrm>
            <a:off x="6092448" y="3612522"/>
            <a:ext cx="5280207" cy="2480774"/>
            <a:chOff x="6092448" y="3612522"/>
            <a:chExt cx="5280207" cy="2480774"/>
          </a:xfrm>
        </p:grpSpPr>
        <p:sp>
          <p:nvSpPr>
            <p:cNvPr id="9" name="Rectangle 8"/>
            <p:cNvSpPr/>
            <p:nvPr/>
          </p:nvSpPr>
          <p:spPr>
            <a:xfrm>
              <a:off x="6092448" y="3612522"/>
              <a:ext cx="5259765" cy="2480774"/>
            </a:xfrm>
            <a:prstGeom prst="rect">
              <a:avLst/>
            </a:prstGeom>
            <a:solidFill>
              <a:schemeClr val="accent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5" name="Rectangle 4"/>
            <p:cNvSpPr/>
            <p:nvPr/>
          </p:nvSpPr>
          <p:spPr>
            <a:xfrm>
              <a:off x="6188079" y="4329848"/>
              <a:ext cx="5184576" cy="954107"/>
            </a:xfrm>
            <a:prstGeom prst="rect">
              <a:avLst/>
            </a:prstGeom>
          </p:spPr>
          <p:txBody>
            <a:bodyPr wrap="square">
              <a:spAutoFit/>
            </a:bodyPr>
            <a:lstStyle/>
            <a:p>
              <a:pPr algn="ctr"/>
              <a:r>
                <a:rPr lang="tr-TR" sz="2800" b="1" dirty="0">
                  <a:solidFill>
                    <a:schemeClr val="bg1"/>
                  </a:solidFill>
                </a:rPr>
                <a:t>Adrese Dayalı</a:t>
              </a:r>
            </a:p>
            <a:p>
              <a:pPr algn="ctr"/>
              <a:r>
                <a:rPr lang="tr-TR" sz="2800" b="1" dirty="0">
                  <a:solidFill>
                    <a:schemeClr val="bg1"/>
                  </a:solidFill>
                </a:rPr>
                <a:t>Yerleştirme  Sistemi (OBP)</a:t>
              </a:r>
              <a:endParaRPr lang="en-US" sz="2800" b="1" dirty="0">
                <a:solidFill>
                  <a:schemeClr val="bg1"/>
                </a:solidFill>
              </a:endParaRPr>
            </a:p>
          </p:txBody>
        </p:sp>
      </p:grpSp>
      <p:grpSp>
        <p:nvGrpSpPr>
          <p:cNvPr id="15" name="Grup 14"/>
          <p:cNvGrpSpPr/>
          <p:nvPr/>
        </p:nvGrpSpPr>
        <p:grpSpPr>
          <a:xfrm>
            <a:off x="815458" y="3618291"/>
            <a:ext cx="5304463" cy="2475005"/>
            <a:chOff x="815458" y="3554010"/>
            <a:chExt cx="5304463" cy="2475005"/>
          </a:xfrm>
        </p:grpSpPr>
        <p:grpSp>
          <p:nvGrpSpPr>
            <p:cNvPr id="11" name="Group 10"/>
            <p:cNvGrpSpPr/>
            <p:nvPr/>
          </p:nvGrpSpPr>
          <p:grpSpPr>
            <a:xfrm>
              <a:off x="815458" y="3554010"/>
              <a:ext cx="5304463" cy="2475005"/>
              <a:chOff x="832683" y="2029327"/>
              <a:chExt cx="5304463" cy="1402370"/>
            </a:xfrm>
          </p:grpSpPr>
          <p:sp>
            <p:nvSpPr>
              <p:cNvPr id="12" name="Rectangle 11"/>
              <p:cNvSpPr/>
              <p:nvPr/>
            </p:nvSpPr>
            <p:spPr>
              <a:xfrm>
                <a:off x="832683" y="2029327"/>
                <a:ext cx="5263317" cy="140237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 name="Rectangle 12"/>
              <p:cNvSpPr/>
              <p:nvPr/>
            </p:nvSpPr>
            <p:spPr>
              <a:xfrm>
                <a:off x="873829" y="2036812"/>
                <a:ext cx="5263317" cy="1390761"/>
              </a:xfrm>
              <a:prstGeom prst="rect">
                <a:avLst/>
              </a:prstGeom>
              <a:solidFill>
                <a:schemeClr val="accent2">
                  <a:alpha val="2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grpSp>
        <p:sp>
          <p:nvSpPr>
            <p:cNvPr id="10" name="Rectangle 9"/>
            <p:cNvSpPr/>
            <p:nvPr/>
          </p:nvSpPr>
          <p:spPr>
            <a:xfrm>
              <a:off x="1482512" y="4329848"/>
              <a:ext cx="3888061" cy="1077218"/>
            </a:xfrm>
            <a:prstGeom prst="rect">
              <a:avLst/>
            </a:prstGeom>
          </p:spPr>
          <p:txBody>
            <a:bodyPr wrap="square">
              <a:spAutoFit/>
            </a:bodyPr>
            <a:lstStyle/>
            <a:p>
              <a:pPr algn="ctr"/>
              <a:r>
                <a:rPr lang="tr-TR" sz="3200" b="1" dirty="0">
                  <a:solidFill>
                    <a:schemeClr val="bg1"/>
                  </a:solidFill>
                </a:rPr>
                <a:t>Merkezi Sınavla Yerleştirme (LGS)</a:t>
              </a:r>
              <a:endParaRPr lang="en-US" sz="3200" b="1" i="1" dirty="0">
                <a:solidFill>
                  <a:schemeClr val="bg1"/>
                </a:solidFill>
              </a:endParaRPr>
            </a:p>
          </p:txBody>
        </p:sp>
      </p:grpSp>
      <p:sp>
        <p:nvSpPr>
          <p:cNvPr id="3" name="Metin kutusu 2"/>
          <p:cNvSpPr txBox="1"/>
          <p:nvPr/>
        </p:nvSpPr>
        <p:spPr>
          <a:xfrm>
            <a:off x="775908" y="2587856"/>
            <a:ext cx="5263316" cy="984885"/>
          </a:xfrm>
          <a:prstGeom prst="rect">
            <a:avLst/>
          </a:prstGeom>
          <a:ln w="38100"/>
        </p:spPr>
        <p:style>
          <a:lnRef idx="2">
            <a:schemeClr val="accent5"/>
          </a:lnRef>
          <a:fillRef idx="1">
            <a:schemeClr val="lt1"/>
          </a:fillRef>
          <a:effectRef idx="0">
            <a:schemeClr val="accent5"/>
          </a:effectRef>
          <a:fontRef idx="minor">
            <a:schemeClr val="dk1"/>
          </a:fontRef>
        </p:style>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4000" b="1" spc="50" dirty="0">
                <a:ln w="11430"/>
                <a:solidFill>
                  <a:schemeClr val="tx1">
                    <a:lumMod val="50000"/>
                    <a:lumOff val="50000"/>
                  </a:schemeClr>
                </a:solidFill>
                <a:effectLst>
                  <a:outerShdw blurRad="76200" dist="50800" dir="5400000" algn="tl" rotWithShape="0">
                    <a:srgbClr val="000000">
                      <a:alpha val="65000"/>
                    </a:srgbClr>
                  </a:outerShdw>
                </a:effectLst>
              </a:rPr>
              <a:t>Üst Düzey Liseler</a:t>
            </a:r>
          </a:p>
          <a:p>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4" name="Metin kutusu 13"/>
          <p:cNvSpPr txBox="1"/>
          <p:nvPr/>
        </p:nvSpPr>
        <p:spPr>
          <a:xfrm>
            <a:off x="6096000" y="2588131"/>
            <a:ext cx="5263316" cy="984885"/>
          </a:xfrm>
          <a:prstGeom prst="rect">
            <a:avLst/>
          </a:prstGeom>
          <a:ln w="38100"/>
        </p:spPr>
        <p:style>
          <a:lnRef idx="2">
            <a:schemeClr val="accent5"/>
          </a:lnRef>
          <a:fillRef idx="1">
            <a:schemeClr val="lt1"/>
          </a:fillRef>
          <a:effectRef idx="0">
            <a:schemeClr val="accent5"/>
          </a:effectRef>
          <a:fontRef idx="minor">
            <a:schemeClr val="dk1"/>
          </a:fontRef>
        </p:style>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4000" b="1" spc="50" dirty="0">
                <a:ln w="11430"/>
                <a:solidFill>
                  <a:schemeClr val="tx1">
                    <a:lumMod val="50000"/>
                    <a:lumOff val="50000"/>
                  </a:schemeClr>
                </a:solidFill>
                <a:effectLst>
                  <a:outerShdw blurRad="76200" dist="50800" dir="5400000" algn="tl" rotWithShape="0">
                    <a:srgbClr val="000000">
                      <a:alpha val="65000"/>
                    </a:srgbClr>
                  </a:outerShdw>
                </a:effectLst>
              </a:rPr>
              <a:t>Diğer Liseler</a:t>
            </a:r>
          </a:p>
          <a:p>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407701278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p:stCondLst>
                              <p:cond delay="1000"/>
                            </p:stCondLst>
                            <p:childTnLst>
                              <p:par>
                                <p:cTn id="12" presetID="31" presetClass="entr" presetSubtype="0"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1000" fill="hold"/>
                                        <p:tgtEl>
                                          <p:spTgt spid="15"/>
                                        </p:tgtEl>
                                        <p:attrNameLst>
                                          <p:attrName>ppt_w</p:attrName>
                                        </p:attrNameLst>
                                      </p:cBhvr>
                                      <p:tavLst>
                                        <p:tav tm="0">
                                          <p:val>
                                            <p:fltVal val="0"/>
                                          </p:val>
                                        </p:tav>
                                        <p:tav tm="100000">
                                          <p:val>
                                            <p:strVal val="#ppt_w"/>
                                          </p:val>
                                        </p:tav>
                                      </p:tavLst>
                                    </p:anim>
                                    <p:anim calcmode="lin" valueType="num">
                                      <p:cBhvr>
                                        <p:cTn id="15" dur="1000" fill="hold"/>
                                        <p:tgtEl>
                                          <p:spTgt spid="15"/>
                                        </p:tgtEl>
                                        <p:attrNameLst>
                                          <p:attrName>ppt_h</p:attrName>
                                        </p:attrNameLst>
                                      </p:cBhvr>
                                      <p:tavLst>
                                        <p:tav tm="0">
                                          <p:val>
                                            <p:fltVal val="0"/>
                                          </p:val>
                                        </p:tav>
                                        <p:tav tm="100000">
                                          <p:val>
                                            <p:strVal val="#ppt_h"/>
                                          </p:val>
                                        </p:tav>
                                      </p:tavLst>
                                    </p:anim>
                                    <p:anim calcmode="lin" valueType="num">
                                      <p:cBhvr>
                                        <p:cTn id="16" dur="1000" fill="hold"/>
                                        <p:tgtEl>
                                          <p:spTgt spid="15"/>
                                        </p:tgtEl>
                                        <p:attrNameLst>
                                          <p:attrName>style.rotation</p:attrName>
                                        </p:attrNameLst>
                                      </p:cBhvr>
                                      <p:tavLst>
                                        <p:tav tm="0">
                                          <p:val>
                                            <p:fltVal val="90"/>
                                          </p:val>
                                        </p:tav>
                                        <p:tav tm="100000">
                                          <p:val>
                                            <p:fltVal val="0"/>
                                          </p:val>
                                        </p:tav>
                                      </p:tavLst>
                                    </p:anim>
                                    <p:animEffect transition="in" filter="fade">
                                      <p:cBhvr>
                                        <p:cTn id="17" dur="10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1000" fill="hold"/>
                                        <p:tgtEl>
                                          <p:spTgt spid="14"/>
                                        </p:tgtEl>
                                        <p:attrNameLst>
                                          <p:attrName>ppt_w</p:attrName>
                                        </p:attrNameLst>
                                      </p:cBhvr>
                                      <p:tavLst>
                                        <p:tav tm="0">
                                          <p:val>
                                            <p:fltVal val="0"/>
                                          </p:val>
                                        </p:tav>
                                        <p:tav tm="100000">
                                          <p:val>
                                            <p:strVal val="#ppt_w"/>
                                          </p:val>
                                        </p:tav>
                                      </p:tavLst>
                                    </p:anim>
                                    <p:anim calcmode="lin" valueType="num">
                                      <p:cBhvr>
                                        <p:cTn id="23" dur="1000" fill="hold"/>
                                        <p:tgtEl>
                                          <p:spTgt spid="14"/>
                                        </p:tgtEl>
                                        <p:attrNameLst>
                                          <p:attrName>ppt_h</p:attrName>
                                        </p:attrNameLst>
                                      </p:cBhvr>
                                      <p:tavLst>
                                        <p:tav tm="0">
                                          <p:val>
                                            <p:fltVal val="0"/>
                                          </p:val>
                                        </p:tav>
                                        <p:tav tm="100000">
                                          <p:val>
                                            <p:strVal val="#ppt_h"/>
                                          </p:val>
                                        </p:tav>
                                      </p:tavLst>
                                    </p:anim>
                                    <p:anim calcmode="lin" valueType="num">
                                      <p:cBhvr>
                                        <p:cTn id="24" dur="1000" fill="hold"/>
                                        <p:tgtEl>
                                          <p:spTgt spid="14"/>
                                        </p:tgtEl>
                                        <p:attrNameLst>
                                          <p:attrName>style.rotation</p:attrName>
                                        </p:attrNameLst>
                                      </p:cBhvr>
                                      <p:tavLst>
                                        <p:tav tm="0">
                                          <p:val>
                                            <p:fltVal val="90"/>
                                          </p:val>
                                        </p:tav>
                                        <p:tav tm="100000">
                                          <p:val>
                                            <p:fltVal val="0"/>
                                          </p:val>
                                        </p:tav>
                                      </p:tavLst>
                                    </p:anim>
                                    <p:animEffect transition="in" filter="fade">
                                      <p:cBhvr>
                                        <p:cTn id="25" dur="1000"/>
                                        <p:tgtEl>
                                          <p:spTgt spid="14"/>
                                        </p:tgtEl>
                                      </p:cBhvr>
                                    </p:animEffect>
                                  </p:childTnLst>
                                </p:cTn>
                              </p:par>
                            </p:childTnLst>
                          </p:cTn>
                        </p:par>
                        <p:par>
                          <p:cTn id="26" fill="hold">
                            <p:stCondLst>
                              <p:cond delay="1000"/>
                            </p:stCondLst>
                            <p:childTnLst>
                              <p:par>
                                <p:cTn id="27" presetID="31" presetClass="entr" presetSubtype="0" fill="hold" nodeType="after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p:cTn id="29" dur="1000" fill="hold"/>
                                        <p:tgtEl>
                                          <p:spTgt spid="16"/>
                                        </p:tgtEl>
                                        <p:attrNameLst>
                                          <p:attrName>ppt_w</p:attrName>
                                        </p:attrNameLst>
                                      </p:cBhvr>
                                      <p:tavLst>
                                        <p:tav tm="0">
                                          <p:val>
                                            <p:fltVal val="0"/>
                                          </p:val>
                                        </p:tav>
                                        <p:tav tm="100000">
                                          <p:val>
                                            <p:strVal val="#ppt_w"/>
                                          </p:val>
                                        </p:tav>
                                      </p:tavLst>
                                    </p:anim>
                                    <p:anim calcmode="lin" valueType="num">
                                      <p:cBhvr>
                                        <p:cTn id="30" dur="1000" fill="hold"/>
                                        <p:tgtEl>
                                          <p:spTgt spid="16"/>
                                        </p:tgtEl>
                                        <p:attrNameLst>
                                          <p:attrName>ppt_h</p:attrName>
                                        </p:attrNameLst>
                                      </p:cBhvr>
                                      <p:tavLst>
                                        <p:tav tm="0">
                                          <p:val>
                                            <p:fltVal val="0"/>
                                          </p:val>
                                        </p:tav>
                                        <p:tav tm="100000">
                                          <p:val>
                                            <p:strVal val="#ppt_h"/>
                                          </p:val>
                                        </p:tav>
                                      </p:tavLst>
                                    </p:anim>
                                    <p:anim calcmode="lin" valueType="num">
                                      <p:cBhvr>
                                        <p:cTn id="31" dur="1000" fill="hold"/>
                                        <p:tgtEl>
                                          <p:spTgt spid="16"/>
                                        </p:tgtEl>
                                        <p:attrNameLst>
                                          <p:attrName>style.rotation</p:attrName>
                                        </p:attrNameLst>
                                      </p:cBhvr>
                                      <p:tavLst>
                                        <p:tav tm="0">
                                          <p:val>
                                            <p:fltVal val="90"/>
                                          </p:val>
                                        </p:tav>
                                        <p:tav tm="100000">
                                          <p:val>
                                            <p:fltVal val="0"/>
                                          </p:val>
                                        </p:tav>
                                      </p:tavLst>
                                    </p:anim>
                                    <p:animEffect transition="in" filter="fade">
                                      <p:cBhvr>
                                        <p:cTn id="32"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2B7C3A-6E94-A5F6-AE67-257EF4A5CC29}"/>
              </a:ext>
            </a:extLst>
          </p:cNvPr>
          <p:cNvSpPr>
            <a:spLocks noGrp="1"/>
          </p:cNvSpPr>
          <p:nvPr>
            <p:ph type="title"/>
          </p:nvPr>
        </p:nvSpPr>
        <p:spPr>
          <a:xfrm>
            <a:off x="1451579" y="595746"/>
            <a:ext cx="9291215" cy="900546"/>
          </a:xfrm>
        </p:spPr>
        <p:txBody>
          <a:bodyPr>
            <a:normAutofit fontScale="90000"/>
          </a:bodyPr>
          <a:lstStyle/>
          <a:p>
            <a:r>
              <a:rPr lang="tr-TR" sz="3200" b="1" dirty="0">
                <a:solidFill>
                  <a:schemeClr val="tx1">
                    <a:lumMod val="50000"/>
                    <a:lumOff val="50000"/>
                  </a:schemeClr>
                </a:solidFill>
              </a:rPr>
              <a:t>LGS SÜRECİNDE OKULUMUZDA YAPILACAK ÇALIŞMALAR</a:t>
            </a:r>
            <a:br>
              <a:rPr lang="tr-TR" sz="3200" dirty="0">
                <a:solidFill>
                  <a:schemeClr val="tx1">
                    <a:lumMod val="50000"/>
                    <a:lumOff val="50000"/>
                  </a:schemeClr>
                </a:solidFill>
              </a:rPr>
            </a:br>
            <a:endParaRPr lang="tr-TR" dirty="0">
              <a:solidFill>
                <a:schemeClr val="tx1">
                  <a:lumMod val="50000"/>
                  <a:lumOff val="50000"/>
                </a:schemeClr>
              </a:solidFill>
            </a:endParaRPr>
          </a:p>
        </p:txBody>
      </p:sp>
      <p:sp>
        <p:nvSpPr>
          <p:cNvPr id="3" name="İçerik Yer Tutucusu 2">
            <a:extLst>
              <a:ext uri="{FF2B5EF4-FFF2-40B4-BE49-F238E27FC236}">
                <a16:creationId xmlns:a16="http://schemas.microsoft.com/office/drawing/2014/main" id="{CC30ED00-68CA-15FE-D95F-4D2F1D256073}"/>
              </a:ext>
            </a:extLst>
          </p:cNvPr>
          <p:cNvSpPr>
            <a:spLocks noGrp="1"/>
          </p:cNvSpPr>
          <p:nvPr>
            <p:ph idx="1"/>
          </p:nvPr>
        </p:nvSpPr>
        <p:spPr/>
        <p:txBody>
          <a:bodyPr/>
          <a:lstStyle/>
          <a:p>
            <a:pPr>
              <a:buClr>
                <a:schemeClr val="bg1"/>
              </a:buClr>
            </a:pPr>
            <a:r>
              <a:rPr lang="tr-TR" b="1" dirty="0">
                <a:solidFill>
                  <a:schemeClr val="tx1"/>
                </a:solidFill>
              </a:rPr>
              <a:t>Her ay deneme sınavı yapılacak. </a:t>
            </a:r>
          </a:p>
          <a:p>
            <a:pPr>
              <a:buClr>
                <a:schemeClr val="bg1"/>
              </a:buClr>
            </a:pPr>
            <a:r>
              <a:rPr lang="tr-TR" b="1" dirty="0">
                <a:solidFill>
                  <a:schemeClr val="tx1"/>
                </a:solidFill>
              </a:rPr>
              <a:t>Yapılan her deneme sonrası toplantı gerçekleştirilip deneme analizi yapılacaktır.</a:t>
            </a:r>
          </a:p>
          <a:p>
            <a:pPr>
              <a:buClr>
                <a:schemeClr val="bg1"/>
              </a:buClr>
            </a:pPr>
            <a:r>
              <a:rPr lang="tr-TR" b="1" dirty="0">
                <a:solidFill>
                  <a:schemeClr val="tx1"/>
                </a:solidFill>
              </a:rPr>
              <a:t>Öğrencilerin eksiklikleri tespit edilerek DYK kurslarında bu konular tekrar ele alınacaktır. </a:t>
            </a:r>
          </a:p>
          <a:p>
            <a:pPr>
              <a:buClr>
                <a:schemeClr val="bg1"/>
              </a:buClr>
            </a:pPr>
            <a:r>
              <a:rPr lang="tr-TR" b="1" dirty="0">
                <a:solidFill>
                  <a:schemeClr val="tx1"/>
                </a:solidFill>
              </a:rPr>
              <a:t>2. Dönem konuların bitmesiyle beraber seri deneme sınavları yapılacaktır. </a:t>
            </a:r>
          </a:p>
          <a:p>
            <a:pPr>
              <a:buClr>
                <a:schemeClr val="bg1"/>
              </a:buClr>
            </a:pPr>
            <a:r>
              <a:rPr lang="tr-TR" b="1" dirty="0">
                <a:solidFill>
                  <a:schemeClr val="tx1"/>
                </a:solidFill>
              </a:rPr>
              <a:t>Koçluk sistemi ile her öğrenci birebir takip edilecektir. </a:t>
            </a:r>
          </a:p>
          <a:p>
            <a:pPr>
              <a:buClr>
                <a:schemeClr val="bg1"/>
              </a:buClr>
            </a:pPr>
            <a:endParaRPr lang="tr-TR" dirty="0">
              <a:solidFill>
                <a:schemeClr val="tx1"/>
              </a:solidFill>
            </a:endParaRPr>
          </a:p>
        </p:txBody>
      </p:sp>
    </p:spTree>
    <p:extLst>
      <p:ext uri="{BB962C8B-B14F-4D97-AF65-F5344CB8AC3E}">
        <p14:creationId xmlns:p14="http://schemas.microsoft.com/office/powerpoint/2010/main" val="11747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83DDEFE6-9C2D-5C52-D878-7DE57065959F}"/>
              </a:ext>
            </a:extLst>
          </p:cNvPr>
          <p:cNvSpPr>
            <a:spLocks noGrp="1"/>
          </p:cNvSpPr>
          <p:nvPr>
            <p:ph type="title"/>
          </p:nvPr>
        </p:nvSpPr>
        <p:spPr>
          <a:xfrm>
            <a:off x="389745" y="1157274"/>
            <a:ext cx="11362544" cy="1049337"/>
          </a:xfrm>
        </p:spPr>
        <p:txBody>
          <a:bodyPr>
            <a:noAutofit/>
          </a:bodyPr>
          <a:lstStyle/>
          <a:p>
            <a:pPr algn="ctr"/>
            <a:r>
              <a:rPr lang="tr-TR" sz="5400" b="1" dirty="0">
                <a:solidFill>
                  <a:schemeClr val="tx1"/>
                </a:solidFill>
              </a:rPr>
              <a:t>AİLELERİN YAPMASI GEREKENLER</a:t>
            </a:r>
            <a:br>
              <a:rPr lang="tr-TR" sz="5400" b="1" dirty="0">
                <a:solidFill>
                  <a:schemeClr val="tx1"/>
                </a:solidFill>
              </a:rPr>
            </a:br>
            <a:r>
              <a:rPr lang="tr-TR" sz="4400" b="1" dirty="0">
                <a:solidFill>
                  <a:schemeClr val="tx1"/>
                </a:solidFill>
              </a:rPr>
              <a:t>(OKUL BAŞARISINDA AİLENİN ROLÜ)</a:t>
            </a:r>
            <a:endParaRPr lang="tr-TR" sz="5400" b="1" dirty="0">
              <a:solidFill>
                <a:schemeClr val="tx1"/>
              </a:solidFill>
            </a:endParaRPr>
          </a:p>
        </p:txBody>
      </p:sp>
      <p:pic>
        <p:nvPicPr>
          <p:cNvPr id="6" name="Resim 5">
            <a:extLst>
              <a:ext uri="{FF2B5EF4-FFF2-40B4-BE49-F238E27FC236}">
                <a16:creationId xmlns:a16="http://schemas.microsoft.com/office/drawing/2014/main" id="{4B0DF87F-0BFA-7FCB-59DC-EBE4F121FC50}"/>
              </a:ext>
            </a:extLst>
          </p:cNvPr>
          <p:cNvPicPr>
            <a:picLocks noChangeAspect="1"/>
          </p:cNvPicPr>
          <p:nvPr/>
        </p:nvPicPr>
        <p:blipFill>
          <a:blip r:embed="rId2"/>
          <a:stretch>
            <a:fillRect/>
          </a:stretch>
        </p:blipFill>
        <p:spPr>
          <a:xfrm>
            <a:off x="2753193" y="3106009"/>
            <a:ext cx="6385809" cy="2714625"/>
          </a:xfrm>
          <a:prstGeom prst="rect">
            <a:avLst/>
          </a:prstGeom>
        </p:spPr>
      </p:pic>
    </p:spTree>
    <p:extLst>
      <p:ext uri="{BB962C8B-B14F-4D97-AF65-F5344CB8AC3E}">
        <p14:creationId xmlns:p14="http://schemas.microsoft.com/office/powerpoint/2010/main" val="2511752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İçerik Yer Tutucusu 13">
            <a:extLst>
              <a:ext uri="{FF2B5EF4-FFF2-40B4-BE49-F238E27FC236}">
                <a16:creationId xmlns:a16="http://schemas.microsoft.com/office/drawing/2014/main" id="{6B7076CC-69A2-C6D7-2BDC-3C456AE84AEE}"/>
              </a:ext>
            </a:extLst>
          </p:cNvPr>
          <p:cNvGraphicFramePr>
            <a:graphicFrameLocks noGrp="1"/>
          </p:cNvGraphicFramePr>
          <p:nvPr>
            <p:ph idx="1"/>
            <p:extLst>
              <p:ext uri="{D42A27DB-BD31-4B8C-83A1-F6EECF244321}">
                <p14:modId xmlns:p14="http://schemas.microsoft.com/office/powerpoint/2010/main" val="1786058792"/>
              </p:ext>
            </p:extLst>
          </p:nvPr>
        </p:nvGraphicFramePr>
        <p:xfrm>
          <a:off x="138546" y="180109"/>
          <a:ext cx="11637818" cy="56660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8349141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276</TotalTime>
  <Words>817</Words>
  <Application>Microsoft Office PowerPoint</Application>
  <PresentationFormat>Geniş ekran</PresentationFormat>
  <Paragraphs>116</Paragraphs>
  <Slides>16</Slides>
  <Notes>0</Notes>
  <HiddenSlides>0</HiddenSlides>
  <MMClips>0</MMClips>
  <ScaleCrop>false</ScaleCrop>
  <HeadingPairs>
    <vt:vector size="6" baseType="variant">
      <vt:variant>
        <vt:lpstr>Kullanılan Yazı Tipleri</vt:lpstr>
      </vt:variant>
      <vt:variant>
        <vt:i4>12</vt:i4>
      </vt:variant>
      <vt:variant>
        <vt:lpstr>Tema</vt:lpstr>
      </vt:variant>
      <vt:variant>
        <vt:i4>1</vt:i4>
      </vt:variant>
      <vt:variant>
        <vt:lpstr>Slayt Başlıkları</vt:lpstr>
      </vt:variant>
      <vt:variant>
        <vt:i4>16</vt:i4>
      </vt:variant>
    </vt:vector>
  </HeadingPairs>
  <TitlesOfParts>
    <vt:vector size="29" baseType="lpstr">
      <vt:lpstr>Aharoni</vt:lpstr>
      <vt:lpstr>Arial</vt:lpstr>
      <vt:lpstr>Calibri</vt:lpstr>
      <vt:lpstr>Calibri Light</vt:lpstr>
      <vt:lpstr>Century</vt:lpstr>
      <vt:lpstr>Century Gothic</vt:lpstr>
      <vt:lpstr>Poppins</vt:lpstr>
      <vt:lpstr>Symbol</vt:lpstr>
      <vt:lpstr>Tahoma</vt:lpstr>
      <vt:lpstr>Times New Roman</vt:lpstr>
      <vt:lpstr>Wingdings</vt:lpstr>
      <vt:lpstr>Wingdings 3</vt:lpstr>
      <vt:lpstr>Duman</vt:lpstr>
      <vt:lpstr>LGS 2023 </vt:lpstr>
      <vt:lpstr>PowerPoint Sunusu</vt:lpstr>
      <vt:lpstr>LGS İLE İLGİLİ GENEL AÇIKLAMALAR</vt:lpstr>
      <vt:lpstr>oturum bilgileri</vt:lpstr>
      <vt:lpstr>TESTLERİN KATSAYILARI? </vt:lpstr>
      <vt:lpstr>                    LİSELERE YERLEŞTİRME NASIL YAPILACAK?</vt:lpstr>
      <vt:lpstr>LGS SÜRECİNDE OKULUMUZDA YAPILACAK ÇALIŞMALAR </vt:lpstr>
      <vt:lpstr>AİLELERİN YAPMASI GEREKENLER (OKUL BAŞARISINDA AİLENİN ROLÜ)</vt:lpstr>
      <vt:lpstr>PowerPoint Sunusu</vt:lpstr>
      <vt:lpstr>PowerPoint Sunusu</vt:lpstr>
      <vt:lpstr>Çocuğun Başarısı veya Başarısızlığı Başkalarıyla Kıyaslanmamalıdır </vt:lpstr>
      <vt:lpstr>Aile, Eğitim Hayatı Kadar Çocuğun İlgilerine de Zaman Ayırmalıdır ve Davranışlarıyla Örnek Olmalıdır </vt:lpstr>
      <vt:lpstr>PowerPoint Sunusu</vt:lpstr>
      <vt:lpstr>PowerPoint Sunusu</vt:lpstr>
      <vt:lpstr>PowerPoint Sunusu</vt:lpstr>
      <vt:lpstr>BAŞARIYA AİLENİN, ÖĞRETMENİN VE ÖĞRENCİNİN BİRLİKTE ÇALIŞMASIYLA ULAŞILIR, YANİ BAŞARIYA ULAŞMAK BİR EKİP İŞİDİR.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LGS 2023 </dc:title>
  <dc:creator>mustafabozkurt7575@gmail.com</dc:creator>
  <cp:lastModifiedBy>mustafabozkurt7575@gmail.com</cp:lastModifiedBy>
  <cp:revision>11</cp:revision>
  <dcterms:created xsi:type="dcterms:W3CDTF">2022-09-25T11:03:39Z</dcterms:created>
  <dcterms:modified xsi:type="dcterms:W3CDTF">2022-10-03T18:44:09Z</dcterms:modified>
</cp:coreProperties>
</file>